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" y="-19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80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6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9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7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9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8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86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51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65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3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06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86DA2-6F35-4111-ACB3-E2300C0C7C15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2CB9A-9BA4-4F40-AC33-1A1DB0F02A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80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ww.cogniteam.com/about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55D3C5-B04D-41A5-9B17-C157FCAEF5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520255"/>
              </p:ext>
            </p:extLst>
          </p:nvPr>
        </p:nvGraphicFramePr>
        <p:xfrm>
          <a:off x="818147" y="665380"/>
          <a:ext cx="23509706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8590">
                  <a:extLst>
                    <a:ext uri="{9D8B030D-6E8A-4147-A177-3AD203B41FA5}">
                      <a16:colId xmlns:a16="http://schemas.microsoft.com/office/drawing/2014/main" val="4092810084"/>
                    </a:ext>
                  </a:extLst>
                </a:gridCol>
                <a:gridCol w="12444663">
                  <a:extLst>
                    <a:ext uri="{9D8B030D-6E8A-4147-A177-3AD203B41FA5}">
                      <a16:colId xmlns:a16="http://schemas.microsoft.com/office/drawing/2014/main" val="3944608498"/>
                    </a:ext>
                  </a:extLst>
                </a:gridCol>
                <a:gridCol w="5506453">
                  <a:extLst>
                    <a:ext uri="{9D8B030D-6E8A-4147-A177-3AD203B41FA5}">
                      <a16:colId xmlns:a16="http://schemas.microsoft.com/office/drawing/2014/main" val="3295376166"/>
                    </a:ext>
                  </a:extLst>
                </a:gridCol>
              </a:tblGrid>
              <a:tr h="1346300">
                <a:tc>
                  <a:txBody>
                    <a:bodyPr/>
                    <a:lstStyle/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פרויקט דו סמסטריאלי</a:t>
                      </a:r>
                    </a:p>
                    <a:p>
                      <a:pPr marL="0" marR="0" lvl="0" indent="0" algn="ctr" defTabSz="251999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4000" dirty="0" smtClean="0"/>
                        <a:t>(פרויקט גמר)</a:t>
                      </a:r>
                      <a:endParaRPr lang="en-GB" sz="4000" dirty="0"/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6000" dirty="0"/>
                        <a:t>אלגוריתמי ניווט אוטונומיים לרכבים אוטונומיים בסביבת פלטפורמת הענן של </a:t>
                      </a:r>
                      <a:r>
                        <a:rPr lang="en-US" sz="6000" dirty="0"/>
                        <a:t> Nimbus</a:t>
                      </a:r>
                    </a:p>
                    <a:p>
                      <a:pPr algn="ctr" rtl="0"/>
                      <a:r>
                        <a:rPr lang="en-US" sz="5400" dirty="0"/>
                        <a:t>Itay Itzhak , Yuval </a:t>
                      </a:r>
                      <a:r>
                        <a:rPr lang="en-US" sz="5400" dirty="0" err="1"/>
                        <a:t>Zvi</a:t>
                      </a:r>
                      <a:r>
                        <a:rPr lang="en-US" sz="5400" dirty="0"/>
                        <a:t> Adar</a:t>
                      </a:r>
                      <a:endParaRPr lang="he-IL" sz="5400" dirty="0"/>
                    </a:p>
                    <a:p>
                      <a:pPr algn="ctr" rtl="0"/>
                      <a:r>
                        <a:rPr lang="en-GB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2022,</a:t>
                      </a:r>
                      <a:r>
                        <a:rPr lang="en-US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e-IL" sz="4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תשפ"ב, שנתי </a:t>
                      </a:r>
                      <a:endParaRPr lang="en-GB" sz="4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067825"/>
                  </a:ext>
                </a:extLst>
              </a:tr>
              <a:tr h="1652286">
                <a:tc>
                  <a:txBody>
                    <a:bodyPr/>
                    <a:lstStyle/>
                    <a:p>
                      <a:pPr marL="0" marR="0" lvl="0" indent="0" algn="r" defTabSz="251999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מנחים:</a:t>
                      </a:r>
                      <a:r>
                        <a:rPr lang="he-IL" sz="3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he-IL" sz="3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ד''ר יעקב דמטוב</a:t>
                      </a:r>
                      <a:endParaRPr lang="en-GB" sz="3800" dirty="0" smtClean="0"/>
                    </a:p>
                    <a:p>
                      <a:pPr marL="0" marR="0" lvl="0" indent="0" algn="ctr" defTabSz="251999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מר יורי יורצ'נקו</a:t>
                      </a:r>
                    </a:p>
                    <a:p>
                      <a:pPr marL="0" marR="0" lvl="0" indent="0" algn="r" defTabSz="251999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יועץ תעשייתי:</a:t>
                      </a:r>
                    </a:p>
                    <a:p>
                      <a:pPr marL="0" marR="0" lvl="0" indent="0" algn="ctr" defTabSz="251999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8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מר. ארי יקיר</a:t>
                      </a:r>
                    </a:p>
                    <a:p>
                      <a:pPr marL="0" marR="0" lvl="0" indent="0" algn="r" defTabSz="2519995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חברת </a:t>
                      </a:r>
                      <a:r>
                        <a:rPr kumimoji="0" lang="he-IL" sz="32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2"/>
                        </a:rPr>
                        <a:t>קוגניטים בע"מ</a:t>
                      </a:r>
                      <a:endParaRPr kumimoji="0" lang="en-GB" sz="3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700668"/>
                  </a:ext>
                </a:extLst>
              </a:tr>
            </a:tbl>
          </a:graphicData>
        </a:graphic>
      </p:graphicFrame>
      <p:pic>
        <p:nvPicPr>
          <p:cNvPr id="1026" name="Picture 1" descr="Related image">
            <a:extLst>
              <a:ext uri="{FF2B5EF4-FFF2-40B4-BE49-F238E27FC236}">
                <a16:creationId xmlns:a16="http://schemas.microsoft.com/office/drawing/2014/main" id="{5A5333D2-7388-4619-A766-D87FC1725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056" y="1040567"/>
            <a:ext cx="5171015" cy="342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E2E9B59-38DC-46AD-A4E5-9A55979323A6}"/>
              </a:ext>
            </a:extLst>
          </p:cNvPr>
          <p:cNvSpPr/>
          <p:nvPr/>
        </p:nvSpPr>
        <p:spPr>
          <a:xfrm>
            <a:off x="818147" y="5176420"/>
            <a:ext cx="23509706" cy="28150068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A7BFFC6-54F0-3B06-50AF-AC2E2EBBCF87}"/>
              </a:ext>
            </a:extLst>
          </p:cNvPr>
          <p:cNvSpPr txBox="1"/>
          <p:nvPr/>
        </p:nvSpPr>
        <p:spPr>
          <a:xfrm>
            <a:off x="2628900" y="7397226"/>
            <a:ext cx="20640173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3600" dirty="0">
                <a:solidFill>
                  <a:schemeClr val="bg1"/>
                </a:solidFill>
              </a:rPr>
              <a:t>הפרויקט מוקדש לחקר פלטפורמת </a:t>
            </a:r>
            <a:r>
              <a:rPr lang="he-IL" sz="3600" dirty="0" smtClean="0">
                <a:solidFill>
                  <a:schemeClr val="bg1"/>
                </a:solidFill>
              </a:rPr>
              <a:t>הענן</a:t>
            </a:r>
            <a:r>
              <a:rPr lang="en-US" sz="3600" dirty="0" smtClean="0">
                <a:solidFill>
                  <a:schemeClr val="bg1"/>
                </a:solidFill>
              </a:rPr>
              <a:t>NIMBUS </a:t>
            </a:r>
            <a:r>
              <a:rPr lang="he-IL" sz="3600" dirty="0" smtClean="0">
                <a:solidFill>
                  <a:schemeClr val="bg1"/>
                </a:solidFill>
              </a:rPr>
              <a:t> של </a:t>
            </a:r>
            <a:r>
              <a:rPr lang="en-US" sz="3600" dirty="0" smtClean="0">
                <a:solidFill>
                  <a:schemeClr val="bg1"/>
                </a:solidFill>
              </a:rPr>
              <a:t> CogniTeam </a:t>
            </a:r>
            <a:r>
              <a:rPr lang="he-IL" sz="3600" dirty="0">
                <a:solidFill>
                  <a:schemeClr val="bg1"/>
                </a:solidFill>
              </a:rPr>
              <a:t>ורכיבי מערכת זו שנועדו לפתור בעיות של ניווט אוטונומי באמצעות אלגוריתמים שונים הן במרחב הווירטואלי והן בעולם האמיתי.</a:t>
            </a:r>
          </a:p>
          <a:p>
            <a:pPr algn="just" rtl="1"/>
            <a:r>
              <a:rPr lang="he-IL" sz="3600" dirty="0">
                <a:solidFill>
                  <a:schemeClr val="bg1"/>
                </a:solidFill>
              </a:rPr>
              <a:t>החלק המעשי של הפרויקט בוצע ישירות בבחברת </a:t>
            </a:r>
            <a:r>
              <a:rPr lang="en-US" sz="3600" dirty="0">
                <a:solidFill>
                  <a:schemeClr val="bg1"/>
                </a:solidFill>
              </a:rPr>
              <a:t>CogniTeam </a:t>
            </a:r>
            <a:r>
              <a:rPr lang="he-IL" sz="3600" dirty="0">
                <a:solidFill>
                  <a:schemeClr val="bg1"/>
                </a:solidFill>
              </a:rPr>
              <a:t>ובפיקוחם של מר ארי יקיר ומר יקיר </a:t>
            </a:r>
            <a:r>
              <a:rPr lang="he-IL" sz="3600" dirty="0" smtClean="0">
                <a:solidFill>
                  <a:schemeClr val="bg1"/>
                </a:solidFill>
              </a:rPr>
              <a:t>חורי</a:t>
            </a:r>
            <a:r>
              <a:rPr lang="he-IL" sz="3600" dirty="0" smtClean="0">
                <a:solidFill>
                  <a:schemeClr val="bg1"/>
                </a:solidFill>
              </a:rPr>
              <a:t>.</a:t>
            </a:r>
            <a:endParaRPr lang="he-IL" sz="3600" dirty="0">
              <a:solidFill>
                <a:schemeClr val="bg1"/>
              </a:solidFill>
            </a:endParaRPr>
          </a:p>
          <a:p>
            <a:pPr algn="just" rtl="1"/>
            <a:r>
              <a:rPr lang="he-IL" sz="3600" dirty="0">
                <a:solidFill>
                  <a:schemeClr val="bg1"/>
                </a:solidFill>
              </a:rPr>
              <a:t>במהלך עבודתנו השתמשנו בשפת </a:t>
            </a:r>
            <a:r>
              <a:rPr lang="en-US" sz="3600" dirty="0">
                <a:solidFill>
                  <a:schemeClr val="bg1"/>
                </a:solidFill>
              </a:rPr>
              <a:t>CPP </a:t>
            </a:r>
            <a:r>
              <a:rPr lang="he-IL" sz="3600" dirty="0">
                <a:solidFill>
                  <a:schemeClr val="bg1"/>
                </a:solidFill>
              </a:rPr>
              <a:t>ובמערכות הפעלה </a:t>
            </a:r>
            <a:r>
              <a:rPr lang="en-US" sz="3600" dirty="0" smtClean="0">
                <a:solidFill>
                  <a:schemeClr val="bg1"/>
                </a:solidFill>
              </a:rPr>
              <a:t>ROS</a:t>
            </a:r>
            <a:r>
              <a:rPr lang="he-IL" sz="3600" dirty="0" smtClean="0">
                <a:solidFill>
                  <a:schemeClr val="bg1"/>
                </a:solidFill>
              </a:rPr>
              <a:t> ו- </a:t>
            </a:r>
            <a:r>
              <a:rPr lang="en-US" sz="3600" dirty="0" smtClean="0">
                <a:solidFill>
                  <a:schemeClr val="bg1"/>
                </a:solidFill>
              </a:rPr>
              <a:t>.LINUX</a:t>
            </a:r>
            <a:endParaRPr lang="en-US" sz="3600" dirty="0">
              <a:solidFill>
                <a:schemeClr val="bg1"/>
              </a:solidFill>
            </a:endParaRPr>
          </a:p>
          <a:p>
            <a:pPr algn="just"/>
            <a:endParaRPr lang="en-US" sz="3600" dirty="0"/>
          </a:p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2ACE02C-0BAF-202A-A338-FBA19FB61AE0}"/>
              </a:ext>
            </a:extLst>
          </p:cNvPr>
          <p:cNvSpPr txBox="1"/>
          <p:nvPr/>
        </p:nvSpPr>
        <p:spPr>
          <a:xfrm>
            <a:off x="7494607" y="11450273"/>
            <a:ext cx="15774466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3600" dirty="0" smtClean="0">
                <a:solidFill>
                  <a:schemeClr val="bg1"/>
                </a:solidFill>
              </a:rPr>
              <a:t>הפרויקט </a:t>
            </a:r>
            <a:r>
              <a:rPr lang="he-IL" sz="3600" dirty="0">
                <a:solidFill>
                  <a:schemeClr val="bg1"/>
                </a:solidFill>
              </a:rPr>
              <a:t>מחולק לכמה חלקים , השלב הראשון הוא סקירת פלטפורמת הענן של </a:t>
            </a:r>
            <a:r>
              <a:rPr lang="en-US" sz="3600" dirty="0">
                <a:solidFill>
                  <a:schemeClr val="bg1"/>
                </a:solidFill>
              </a:rPr>
              <a:t>NIMBUS</a:t>
            </a:r>
            <a:r>
              <a:rPr lang="he-IL" sz="3600" dirty="0">
                <a:solidFill>
                  <a:schemeClr val="bg1"/>
                </a:solidFill>
              </a:rPr>
              <a:t> על מנת לדעת באיזה אופן נוכל לעבוד בפלטפורמה זאת ומה יתרונותיה וחסרונותיה . </a:t>
            </a:r>
          </a:p>
          <a:p>
            <a:pPr algn="r" rtl="1"/>
            <a:r>
              <a:rPr lang="he-IL" sz="3600" dirty="0">
                <a:solidFill>
                  <a:schemeClr val="bg1"/>
                </a:solidFill>
              </a:rPr>
              <a:t>בשלב השני  אנו ניגשים לבניית רובוט וירטואלי והדמיה של פעולות בסיסיות כדי להבין את איך התקשורת עובדת </a:t>
            </a:r>
          </a:p>
          <a:p>
            <a:pPr algn="r" rtl="1"/>
            <a:r>
              <a:rPr lang="he-IL" sz="3600" dirty="0">
                <a:solidFill>
                  <a:schemeClr val="bg1"/>
                </a:solidFill>
              </a:rPr>
              <a:t>בשלב השלישי ניסויים בעולם הווירטואלי והדמיה של הרובוטים השונים במרחב הווירטואלי </a:t>
            </a:r>
          </a:p>
          <a:p>
            <a:pPr algn="r" rtl="1"/>
            <a:r>
              <a:rPr lang="he-IL" sz="3600" dirty="0">
                <a:solidFill>
                  <a:schemeClr val="bg1"/>
                </a:solidFill>
              </a:rPr>
              <a:t>ובשלב האחרון אנו נבצע את הניסוי בעולם האמיתי על רובוט אמיתי , ננתח את פעולותיו של הרובוט וכך נקבל תוצאות ומסקנות להמשך עבודה על הרובוט.</a:t>
            </a:r>
          </a:p>
          <a:p>
            <a:pPr algn="r" rtl="1"/>
            <a:endParaRPr lang="he-IL" sz="3200" dirty="0">
              <a:solidFill>
                <a:schemeClr val="bg1"/>
              </a:solidFill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52FCE041-E75E-CF64-C63D-5E022BE58410}"/>
              </a:ext>
            </a:extLst>
          </p:cNvPr>
          <p:cNvSpPr txBox="1"/>
          <p:nvPr/>
        </p:nvSpPr>
        <p:spPr>
          <a:xfrm>
            <a:off x="7579895" y="21890834"/>
            <a:ext cx="15689178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3200" dirty="0" smtClean="0">
                <a:solidFill>
                  <a:schemeClr val="bg1"/>
                </a:solidFill>
              </a:rPr>
              <a:t>מטרות </a:t>
            </a:r>
            <a:r>
              <a:rPr lang="he-IL" sz="3200" dirty="0">
                <a:solidFill>
                  <a:schemeClr val="bg1"/>
                </a:solidFill>
              </a:rPr>
              <a:t>הפרויקט מולאו במלואן, סביבת הפיתוח שבה השתמשנו</a:t>
            </a:r>
            <a:r>
              <a:rPr lang="en-US" sz="3200" dirty="0">
                <a:solidFill>
                  <a:schemeClr val="bg1"/>
                </a:solidFill>
              </a:rPr>
              <a:t>NIMBUS </a:t>
            </a:r>
            <a:r>
              <a:rPr lang="he-IL" sz="3200" dirty="0">
                <a:solidFill>
                  <a:schemeClr val="bg1"/>
                </a:solidFill>
              </a:rPr>
              <a:t> מאוד נוחה וידידותית לשימוש , בפלטפורמה זאת אנו מקבלים שתי רישיונות על מנת לבנות רובוטים לפי הצורך שלנו ולבצע בהם ניסויים ומשימות לפי הצרכים שלנו .</a:t>
            </a:r>
          </a:p>
          <a:p>
            <a:pPr algn="just" rtl="1"/>
            <a:r>
              <a:rPr lang="he-IL" sz="3200" dirty="0">
                <a:solidFill>
                  <a:schemeClr val="bg1"/>
                </a:solidFill>
              </a:rPr>
              <a:t>יש בה המון אפשרויות המקלות את השימוש כמו העלאת אלגוריתמים חדשים על ידי</a:t>
            </a:r>
          </a:p>
          <a:p>
            <a:pPr algn="just" rtl="1"/>
            <a:r>
              <a:rPr lang="he-IL" sz="3200" dirty="0">
                <a:solidFill>
                  <a:schemeClr val="bg1"/>
                </a:solidFill>
              </a:rPr>
              <a:t> משתמשים ואפשרות לשתף את האלגוריתמים או את הרובוט שאנו בונים עם המאפיינים שאנו רוצים ומאפשרת למשתמשים אחרים להשתמש בדברים הקיימים במערכת </a:t>
            </a:r>
            <a:r>
              <a:rPr lang="he-IL" sz="2000" dirty="0">
                <a:solidFill>
                  <a:schemeClr val="bg1"/>
                </a:solidFill>
              </a:rPr>
              <a:t>.</a:t>
            </a:r>
          </a:p>
          <a:p>
            <a:pPr algn="just" rtl="1"/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7772093B-EBA2-BD87-869F-C0A8F8536D4B}"/>
              </a:ext>
            </a:extLst>
          </p:cNvPr>
          <p:cNvSpPr txBox="1"/>
          <p:nvPr/>
        </p:nvSpPr>
        <p:spPr>
          <a:xfrm>
            <a:off x="7742831" y="27085274"/>
            <a:ext cx="1552624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 algn="just" rtl="1">
              <a:buAutoNum type="arabicPeriod"/>
            </a:pPr>
            <a:r>
              <a:rPr lang="he-IL" sz="3600" dirty="0">
                <a:solidFill>
                  <a:schemeClr val="bg1"/>
                </a:solidFill>
              </a:rPr>
              <a:t>פלטפורמת הענן הוירטואלית </a:t>
            </a:r>
            <a:r>
              <a:rPr lang="en-US" sz="3600" dirty="0" smtClean="0">
                <a:solidFill>
                  <a:schemeClr val="bg1"/>
                </a:solidFill>
              </a:rPr>
              <a:t> Nimbus </a:t>
            </a:r>
            <a:r>
              <a:rPr lang="he-IL" sz="3600" dirty="0" smtClean="0">
                <a:solidFill>
                  <a:schemeClr val="bg1"/>
                </a:solidFill>
              </a:rPr>
              <a:t>של </a:t>
            </a:r>
            <a:r>
              <a:rPr lang="en-US" sz="3600" dirty="0" smtClean="0">
                <a:solidFill>
                  <a:schemeClr val="bg1"/>
                </a:solidFill>
              </a:rPr>
              <a:t> CogniTeam </a:t>
            </a:r>
            <a:r>
              <a:rPr lang="he-IL" sz="3600" dirty="0">
                <a:solidFill>
                  <a:schemeClr val="bg1"/>
                </a:solidFill>
              </a:rPr>
              <a:t>מאפשרת לך ללמוד אלגוריתמי ניווט שונים באמצעות מגוון רחב של רובוטים.</a:t>
            </a:r>
          </a:p>
          <a:p>
            <a:pPr marL="742950" indent="-742950" algn="just" rtl="1">
              <a:buAutoNum type="arabicPeriod"/>
            </a:pPr>
            <a:r>
              <a:rPr lang="he-IL" sz="3600" dirty="0">
                <a:solidFill>
                  <a:schemeClr val="bg1"/>
                </a:solidFill>
              </a:rPr>
              <a:t>סטודנט-משתמש יכול לבנות את הרובוט הווירטואלי "שלו", להגדיר עבורו משימות שונות ובכך לדמות מגוון רחב של תרחישי ניווט הן בסביבה וירטואלית והן בעולם האמיתי.</a:t>
            </a:r>
          </a:p>
          <a:p>
            <a:pPr algn="r" rtl="1"/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BFA85CCA-B2AA-296A-3968-0D9BDF891FF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8416" y="30501593"/>
            <a:ext cx="1696946" cy="1696946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0E1570B7-3922-D67A-CEEB-38F91CCFFF83}"/>
              </a:ext>
            </a:extLst>
          </p:cNvPr>
          <p:cNvSpPr txBox="1"/>
          <p:nvPr/>
        </p:nvSpPr>
        <p:spPr>
          <a:xfrm>
            <a:off x="15818474" y="32335701"/>
            <a:ext cx="5486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bg1"/>
                </a:solidFill>
              </a:rPr>
              <a:t>ניסוי בעולם האמיתי </a:t>
            </a:r>
            <a:r>
              <a:rPr lang="en-US" sz="2800" dirty="0">
                <a:solidFill>
                  <a:schemeClr val="bg1"/>
                </a:solidFill>
              </a:rPr>
              <a:t>HAMSTER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397F1DA5-8D2A-2763-4A18-CBC1630175D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8261" y="30501593"/>
            <a:ext cx="1788387" cy="1788387"/>
          </a:xfrm>
          <a:prstGeom prst="rect">
            <a:avLst/>
          </a:prstGeom>
        </p:spPr>
      </p:pic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AB9F1138-37BF-7EC9-6C5C-A45DA07D5734}"/>
              </a:ext>
            </a:extLst>
          </p:cNvPr>
          <p:cNvSpPr txBox="1"/>
          <p:nvPr/>
        </p:nvSpPr>
        <p:spPr>
          <a:xfrm>
            <a:off x="9938084" y="32320461"/>
            <a:ext cx="5486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bg1"/>
                </a:solidFill>
              </a:rPr>
              <a:t>ניסוי בעולם וירטואלי </a:t>
            </a:r>
            <a:r>
              <a:rPr lang="en-US" sz="2800" dirty="0">
                <a:solidFill>
                  <a:schemeClr val="bg1"/>
                </a:solidFill>
              </a:rPr>
              <a:t>TURTLEBOT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" name="תמונה 18">
            <a:extLst>
              <a:ext uri="{FF2B5EF4-FFF2-40B4-BE49-F238E27FC236}">
                <a16:creationId xmlns:a16="http://schemas.microsoft.com/office/drawing/2014/main" id="{3E95DA56-4406-7C6F-52CB-4793475D55D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488" y="30501593"/>
            <a:ext cx="1849345" cy="1849345"/>
          </a:xfrm>
          <a:prstGeom prst="rect">
            <a:avLst/>
          </a:prstGeom>
        </p:spPr>
      </p:pic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03641329-885A-5374-21A0-021C96C4900F}"/>
              </a:ext>
            </a:extLst>
          </p:cNvPr>
          <p:cNvSpPr txBox="1"/>
          <p:nvPr/>
        </p:nvSpPr>
        <p:spPr>
          <a:xfrm>
            <a:off x="4117930" y="32335701"/>
            <a:ext cx="5486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bg1"/>
                </a:solidFill>
              </a:rPr>
              <a:t>ניסוי בעולם וירטואלי </a:t>
            </a:r>
            <a:r>
              <a:rPr lang="en-US" sz="2800" dirty="0">
                <a:solidFill>
                  <a:schemeClr val="bg1"/>
                </a:solidFill>
              </a:rPr>
              <a:t>HAMSTER</a:t>
            </a:r>
            <a:r>
              <a:rPr lang="he-IL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A269CE41-F9F9-DD70-0906-3448526D4F20}"/>
              </a:ext>
            </a:extLst>
          </p:cNvPr>
          <p:cNvSpPr txBox="1"/>
          <p:nvPr/>
        </p:nvSpPr>
        <p:spPr>
          <a:xfrm>
            <a:off x="7579895" y="17335080"/>
            <a:ext cx="1568917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he-IL" sz="3600" dirty="0" smtClean="0">
                <a:solidFill>
                  <a:schemeClr val="bg1"/>
                </a:solidFill>
              </a:rPr>
              <a:t>הניסוי </a:t>
            </a:r>
            <a:r>
              <a:rPr lang="he-IL" sz="3600" dirty="0">
                <a:solidFill>
                  <a:schemeClr val="bg1"/>
                </a:solidFill>
              </a:rPr>
              <a:t>הראשון שלנו על המחשב האישי ששימש </a:t>
            </a:r>
            <a:r>
              <a:rPr lang="he-IL" sz="3600" dirty="0" smtClean="0">
                <a:solidFill>
                  <a:schemeClr val="bg1"/>
                </a:solidFill>
              </a:rPr>
              <a:t>כ- </a:t>
            </a:r>
            <a:r>
              <a:rPr lang="en-US" sz="3600" dirty="0" smtClean="0">
                <a:solidFill>
                  <a:schemeClr val="bg1"/>
                </a:solidFill>
              </a:rPr>
              <a:t>AGENT</a:t>
            </a:r>
            <a:r>
              <a:rPr lang="he-IL" sz="3600" dirty="0" smtClean="0">
                <a:solidFill>
                  <a:schemeClr val="bg1"/>
                </a:solidFill>
              </a:rPr>
              <a:t> </a:t>
            </a:r>
            <a:r>
              <a:rPr lang="he-IL" sz="3600" dirty="0">
                <a:solidFill>
                  <a:schemeClr val="bg1"/>
                </a:solidFill>
              </a:rPr>
              <a:t>עבור רובוט וירטואלי עם אלגוריתם זיהוי אובייקטים השיג את מטרותיו וזיהה בהצלחה את האובייקטים </a:t>
            </a:r>
          </a:p>
          <a:p>
            <a:pPr algn="just" rtl="1"/>
            <a:r>
              <a:rPr lang="he-IL" sz="3600" dirty="0">
                <a:solidFill>
                  <a:schemeClr val="bg1"/>
                </a:solidFill>
              </a:rPr>
              <a:t>בניסוי השני והשלישי שלנו בעולם הווירטואלי הצלחנו להפעיל רובוט </a:t>
            </a:r>
            <a:r>
              <a:rPr lang="en-US" sz="3600" b="1" dirty="0">
                <a:solidFill>
                  <a:schemeClr val="bg1"/>
                </a:solidFill>
              </a:rPr>
              <a:t>TurtleBot</a:t>
            </a:r>
            <a:r>
              <a:rPr lang="he-IL" sz="3600" dirty="0">
                <a:solidFill>
                  <a:schemeClr val="bg1"/>
                </a:solidFill>
              </a:rPr>
              <a:t> ורובוט </a:t>
            </a:r>
            <a:r>
              <a:rPr lang="en-US" sz="3600" b="1" dirty="0">
                <a:solidFill>
                  <a:schemeClr val="bg1"/>
                </a:solidFill>
              </a:rPr>
              <a:t>Hamster</a:t>
            </a:r>
            <a:r>
              <a:rPr lang="he-IL" sz="3600" dirty="0">
                <a:solidFill>
                  <a:schemeClr val="bg1"/>
                </a:solidFill>
              </a:rPr>
              <a:t> (בהתאמה) בסביבת עבודה </a:t>
            </a:r>
            <a:r>
              <a:rPr lang="en-US" sz="3600" dirty="0" smtClean="0">
                <a:solidFill>
                  <a:schemeClr val="bg1"/>
                </a:solidFill>
              </a:rPr>
              <a:t>NIMBUS</a:t>
            </a:r>
            <a:r>
              <a:rPr lang="he-IL" sz="3600" dirty="0" smtClean="0">
                <a:solidFill>
                  <a:schemeClr val="bg1"/>
                </a:solidFill>
              </a:rPr>
              <a:t>, </a:t>
            </a:r>
            <a:r>
              <a:rPr lang="he-IL" sz="3600" dirty="0">
                <a:solidFill>
                  <a:schemeClr val="bg1"/>
                </a:solidFill>
              </a:rPr>
              <a:t>ניווט מנק' מקור לנק' יעד בהצלחה</a:t>
            </a:r>
          </a:p>
          <a:p>
            <a:pPr algn="just" rtl="1"/>
            <a:r>
              <a:rPr lang="he-IL" sz="3600" dirty="0">
                <a:solidFill>
                  <a:schemeClr val="bg1"/>
                </a:solidFill>
              </a:rPr>
              <a:t>בניסוי האחרון בעולם האמיתי הצלחנו להפעיל את רובוט ה</a:t>
            </a:r>
            <a:r>
              <a:rPr lang="en-US" sz="3600" b="1" dirty="0">
                <a:solidFill>
                  <a:schemeClr val="bg1"/>
                </a:solidFill>
              </a:rPr>
              <a:t>Hamster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he-IL" sz="3600" dirty="0">
                <a:solidFill>
                  <a:schemeClr val="bg1"/>
                </a:solidFill>
              </a:rPr>
              <a:t> ולנווט מנק' יעד לנק' מקר אך ללא הצלחה דרך ענן </a:t>
            </a:r>
            <a:r>
              <a:rPr lang="he-IL" sz="3600" dirty="0" smtClean="0">
                <a:solidFill>
                  <a:schemeClr val="bg1"/>
                </a:solidFill>
              </a:rPr>
              <a:t>ה -</a:t>
            </a:r>
            <a:r>
              <a:rPr lang="en-US" sz="3600" dirty="0" smtClean="0">
                <a:solidFill>
                  <a:schemeClr val="bg1"/>
                </a:solidFill>
              </a:rPr>
              <a:t>NIMBUS</a:t>
            </a:r>
            <a:r>
              <a:rPr lang="he-IL" sz="3600" dirty="0" smtClean="0">
                <a:solidFill>
                  <a:schemeClr val="bg1"/>
                </a:solidFill>
              </a:rPr>
              <a:t>. 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3D1AE4-B123-4C24-BDA1-B67A6D4C3F6F}"/>
              </a:ext>
            </a:extLst>
          </p:cNvPr>
          <p:cNvSpPr txBox="1"/>
          <p:nvPr/>
        </p:nvSpPr>
        <p:spPr>
          <a:xfrm>
            <a:off x="2628900" y="6314868"/>
            <a:ext cx="19888200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סקירה כללית ומטרות</a:t>
            </a:r>
            <a:endParaRPr lang="he-IL" sz="5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3D1AE4-B123-4C24-BDA1-B67A6D4C3F6F}"/>
              </a:ext>
            </a:extLst>
          </p:cNvPr>
          <p:cNvSpPr txBox="1"/>
          <p:nvPr/>
        </p:nvSpPr>
        <p:spPr>
          <a:xfrm>
            <a:off x="1158240" y="10390433"/>
            <a:ext cx="22814280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/>
              <a:t>תיאור הפרויקט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3D1AE4-B123-4C24-BDA1-B67A6D4C3F6F}"/>
              </a:ext>
            </a:extLst>
          </p:cNvPr>
          <p:cNvSpPr txBox="1"/>
          <p:nvPr/>
        </p:nvSpPr>
        <p:spPr>
          <a:xfrm>
            <a:off x="1158240" y="16193728"/>
            <a:ext cx="22814280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/>
              <a:t>תוצאות </a:t>
            </a:r>
            <a:r>
              <a:rPr lang="he-IL" sz="5400" b="1" dirty="0" smtClean="0"/>
              <a:t>הפרויקט</a:t>
            </a:r>
            <a:endParaRPr lang="he-IL" sz="5400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1410" y="17348119"/>
            <a:ext cx="5940019" cy="2366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3" y="11709658"/>
            <a:ext cx="5926016" cy="349770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63D1AE4-B123-4C24-BDA1-B67A6D4C3F6F}"/>
              </a:ext>
            </a:extLst>
          </p:cNvPr>
          <p:cNvSpPr txBox="1"/>
          <p:nvPr/>
        </p:nvSpPr>
        <p:spPr>
          <a:xfrm>
            <a:off x="1158240" y="20733770"/>
            <a:ext cx="22814280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/>
              <a:t>מסקנות </a:t>
            </a:r>
            <a:r>
              <a:rPr lang="he-IL" sz="5400" b="1" dirty="0" smtClean="0"/>
              <a:t>הפרויקט</a:t>
            </a:r>
            <a:endParaRPr lang="he-IL" sz="5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63D1AE4-B123-4C24-BDA1-B67A6D4C3F6F}"/>
              </a:ext>
            </a:extLst>
          </p:cNvPr>
          <p:cNvSpPr txBox="1"/>
          <p:nvPr/>
        </p:nvSpPr>
        <p:spPr>
          <a:xfrm>
            <a:off x="1158240" y="25522301"/>
            <a:ext cx="22814280" cy="923330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algn="ctr" rtl="1"/>
            <a:r>
              <a:rPr lang="he-IL" sz="5400" b="1" dirty="0"/>
              <a:t>דיונים והמלצות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19" y="26787848"/>
            <a:ext cx="6051193" cy="3595429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10"/>
          <a:stretch>
            <a:fillRect/>
          </a:stretch>
        </p:blipFill>
        <p:spPr>
          <a:xfrm>
            <a:off x="2662511" y="21687581"/>
            <a:ext cx="4195490" cy="378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58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3696</TotalTime>
  <Words>400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Dmitry Patashov</dc:creator>
  <cp:lastModifiedBy>Yakov Damatov</cp:lastModifiedBy>
  <cp:revision>96</cp:revision>
  <dcterms:created xsi:type="dcterms:W3CDTF">2019-01-27T10:54:29Z</dcterms:created>
  <dcterms:modified xsi:type="dcterms:W3CDTF">2022-07-06T12:37:43Z</dcterms:modified>
</cp:coreProperties>
</file>