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David Libre"/>
      <p:regular r:id="rId25"/>
      <p:bold r:id="rId26"/>
    </p:embeddedFont>
    <p:embeddedFont>
      <p:font typeface="DavidLibre-Medium"/>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avidLibre-bold.fntdata"/><Relationship Id="rId25" Type="http://schemas.openxmlformats.org/officeDocument/2006/relationships/font" Target="fonts/DavidLibre-regular.fntdata"/><Relationship Id="rId28" Type="http://schemas.openxmlformats.org/officeDocument/2006/relationships/font" Target="fonts/DavidLibre-Medium-bold.fntdata"/><Relationship Id="rId27" Type="http://schemas.openxmlformats.org/officeDocument/2006/relationships/font" Target="fonts/DavidLibre-Medium-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b01210cc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b01210cc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9eef9b0a6_2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9eef9b0a6_2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9eef9b0a6_2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9eef9b0a6_2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9eef9b0a6_2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39eef9b0a6_2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9eef9b0a6_2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9eef9b0a6_2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37a0f6f3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37a0f6f3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9eef9b0a6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39eef9b0a6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39eef9b0a6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39eef9b0a6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b01210cc7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b01210cc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1b01210cc7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1b01210cc7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1b01210cc7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1b01210cc7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39eef9b0a6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39eef9b0a6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b01210cc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b01210cc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b01210cc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b01210cc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b01210cc7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b01210cc7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Beacons transmit </a:t>
            </a:r>
            <a:r>
              <a:rPr lang="en">
                <a:solidFill>
                  <a:schemeClr val="dk1"/>
                </a:solidFill>
              </a:rPr>
              <a:t>heartbeat via </a:t>
            </a:r>
            <a:r>
              <a:rPr lang="en"/>
              <a:t>BLE, phones nearby can </a:t>
            </a:r>
            <a:r>
              <a:rPr lang="en"/>
              <a:t>pick up the signal and in case where it’s needed they will upload information about time and location to Firebase.</a:t>
            </a:r>
            <a:endParaRPr/>
          </a:p>
          <a:p>
            <a:pPr indent="0" lvl="0" marL="0" rtl="0" algn="l">
              <a:spcBef>
                <a:spcPts val="0"/>
              </a:spcBef>
              <a:spcAft>
                <a:spcPts val="0"/>
              </a:spcAft>
              <a:buNone/>
            </a:pPr>
            <a:r>
              <a:rPr lang="en"/>
              <a:t>Phones used by people trying to to locate the beacon can then request this information from Firebase and build an approximate route.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39eef9b0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39eef9b0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9eef9b0a6_2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9eef9b0a6_2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9eef9b0a6_2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9eef9b0a6_2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39eef9b0a6_2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39eef9b0a6_2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7.jpg"/><Relationship Id="rId9"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9.jpg"/><Relationship Id="rId7" Type="http://schemas.openxmlformats.org/officeDocument/2006/relationships/image" Target="../media/image16.jpg"/><Relationship Id="rId8"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4294967295" type="ctrTitle"/>
          </p:nvPr>
        </p:nvSpPr>
        <p:spPr>
          <a:xfrm>
            <a:off x="2722375" y="1640475"/>
            <a:ext cx="5937300" cy="1181400"/>
          </a:xfrm>
          <a:prstGeom prst="rect">
            <a:avLst/>
          </a:prstGeom>
          <a:effectLst>
            <a:outerShdw blurRad="114300" rotWithShape="0" algn="bl" dir="5400000" dist="76200">
              <a:srgbClr val="000000">
                <a:alpha val="50000"/>
              </a:srgbClr>
            </a:outerShdw>
          </a:effectLst>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David Libre"/>
                <a:ea typeface="David Libre"/>
                <a:cs typeface="David Libre"/>
                <a:sym typeface="David Libre"/>
              </a:rPr>
              <a:t>Android two-semestrial project</a:t>
            </a:r>
            <a:endParaRPr>
              <a:latin typeface="David Libre"/>
              <a:ea typeface="David Libre"/>
              <a:cs typeface="David Libre"/>
              <a:sym typeface="David Libre"/>
            </a:endParaRPr>
          </a:p>
          <a:p>
            <a:pPr indent="0" lvl="0" marL="0" rtl="0" algn="ctr">
              <a:spcBef>
                <a:spcPts val="0"/>
              </a:spcBef>
              <a:spcAft>
                <a:spcPts val="0"/>
              </a:spcAft>
              <a:buNone/>
            </a:pPr>
            <a:r>
              <a:rPr lang="en">
                <a:latin typeface="David Libre"/>
                <a:ea typeface="David Libre"/>
                <a:cs typeface="David Libre"/>
                <a:sym typeface="David Libre"/>
              </a:rPr>
              <a:t>“The Good Samaritan” 2022</a:t>
            </a:r>
            <a:endParaRPr>
              <a:latin typeface="David Libre"/>
              <a:ea typeface="David Libre"/>
              <a:cs typeface="David Libre"/>
              <a:sym typeface="David Libre"/>
            </a:endParaRPr>
          </a:p>
        </p:txBody>
      </p:sp>
      <p:sp>
        <p:nvSpPr>
          <p:cNvPr id="55" name="Google Shape;55;p13"/>
          <p:cNvSpPr txBox="1"/>
          <p:nvPr/>
        </p:nvSpPr>
        <p:spPr>
          <a:xfrm>
            <a:off x="6563250" y="3700825"/>
            <a:ext cx="2443200" cy="12621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David Libre"/>
                <a:ea typeface="David Libre"/>
                <a:cs typeface="David Libre"/>
                <a:sym typeface="David Libre"/>
              </a:rPr>
              <a:t>Developers</a:t>
            </a:r>
            <a:endParaRPr>
              <a:solidFill>
                <a:schemeClr val="dk1"/>
              </a:solidFill>
              <a:latin typeface="David Libre"/>
              <a:ea typeface="David Libre"/>
              <a:cs typeface="David Libre"/>
              <a:sym typeface="David Libre"/>
            </a:endParaRPr>
          </a:p>
          <a:p>
            <a:pPr indent="0" lvl="0" marL="0" rtl="0" algn="l">
              <a:spcBef>
                <a:spcPts val="0"/>
              </a:spcBef>
              <a:spcAft>
                <a:spcPts val="0"/>
              </a:spcAft>
              <a:buNone/>
            </a:pPr>
            <a:r>
              <a:t/>
            </a:r>
            <a:endParaRPr>
              <a:solidFill>
                <a:schemeClr val="dk1"/>
              </a:solidFill>
              <a:latin typeface="David Libre"/>
              <a:ea typeface="David Libre"/>
              <a:cs typeface="David Libre"/>
              <a:sym typeface="David Libre"/>
            </a:endParaRPr>
          </a:p>
          <a:p>
            <a:pPr indent="0" lvl="0" marL="0" rtl="0" algn="l">
              <a:spcBef>
                <a:spcPts val="0"/>
              </a:spcBef>
              <a:spcAft>
                <a:spcPts val="0"/>
              </a:spcAft>
              <a:buNone/>
            </a:pPr>
            <a:r>
              <a:rPr lang="en">
                <a:solidFill>
                  <a:schemeClr val="dk1"/>
                </a:solidFill>
                <a:latin typeface="David Libre"/>
                <a:ea typeface="David Libre"/>
                <a:cs typeface="David Libre"/>
                <a:sym typeface="David Libre"/>
              </a:rPr>
              <a:t>    Guy Geller</a:t>
            </a:r>
            <a:endParaRPr>
              <a:solidFill>
                <a:schemeClr val="dk1"/>
              </a:solidFill>
              <a:latin typeface="David Libre"/>
              <a:ea typeface="David Libre"/>
              <a:cs typeface="David Libre"/>
              <a:sym typeface="David Libre"/>
            </a:endParaRPr>
          </a:p>
          <a:p>
            <a:pPr indent="0" lvl="0" marL="0" rtl="0" algn="l">
              <a:spcBef>
                <a:spcPts val="0"/>
              </a:spcBef>
              <a:spcAft>
                <a:spcPts val="0"/>
              </a:spcAft>
              <a:buNone/>
            </a:pPr>
            <a:r>
              <a:rPr lang="en">
                <a:solidFill>
                  <a:schemeClr val="dk1"/>
                </a:solidFill>
                <a:latin typeface="David Libre"/>
                <a:ea typeface="David Libre"/>
                <a:cs typeface="David Libre"/>
                <a:sym typeface="David Libre"/>
              </a:rPr>
              <a:t>    Alexey Kim</a:t>
            </a:r>
            <a:endParaRPr>
              <a:solidFill>
                <a:schemeClr val="dk1"/>
              </a:solidFill>
              <a:latin typeface="David Libre"/>
              <a:ea typeface="David Libre"/>
              <a:cs typeface="David Libre"/>
              <a:sym typeface="David Libre"/>
            </a:endParaRPr>
          </a:p>
          <a:p>
            <a:pPr indent="0" lvl="0" marL="0" rtl="0" algn="l">
              <a:spcBef>
                <a:spcPts val="0"/>
              </a:spcBef>
              <a:spcAft>
                <a:spcPts val="0"/>
              </a:spcAft>
              <a:buNone/>
            </a:pPr>
            <a:r>
              <a:rPr lang="en">
                <a:solidFill>
                  <a:schemeClr val="dk1"/>
                </a:solidFill>
                <a:latin typeface="David Libre"/>
                <a:ea typeface="David Libre"/>
                <a:cs typeface="David Libre"/>
                <a:sym typeface="David Libre"/>
              </a:rPr>
              <a:t>    Andrew Shneiderman</a:t>
            </a:r>
            <a:endParaRPr>
              <a:solidFill>
                <a:schemeClr val="dk1"/>
              </a:solidFill>
              <a:latin typeface="David Libre"/>
              <a:ea typeface="David Libre"/>
              <a:cs typeface="David Libre"/>
              <a:sym typeface="David Libre"/>
            </a:endParaRPr>
          </a:p>
        </p:txBody>
      </p:sp>
      <p:sp>
        <p:nvSpPr>
          <p:cNvPr id="56" name="Google Shape;56;p13"/>
          <p:cNvSpPr txBox="1"/>
          <p:nvPr/>
        </p:nvSpPr>
        <p:spPr>
          <a:xfrm>
            <a:off x="3505425" y="3700825"/>
            <a:ext cx="2443200" cy="10467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David Libre"/>
                <a:ea typeface="David Libre"/>
                <a:cs typeface="David Libre"/>
                <a:sym typeface="David Libre"/>
              </a:rPr>
              <a:t>Project Instructor</a:t>
            </a:r>
            <a:endParaRPr>
              <a:solidFill>
                <a:schemeClr val="dk1"/>
              </a:solidFill>
              <a:latin typeface="David Libre"/>
              <a:ea typeface="David Libre"/>
              <a:cs typeface="David Libre"/>
              <a:sym typeface="David Libre"/>
            </a:endParaRPr>
          </a:p>
          <a:p>
            <a:pPr indent="0" lvl="0" marL="0" rtl="0" algn="l">
              <a:spcBef>
                <a:spcPts val="0"/>
              </a:spcBef>
              <a:spcAft>
                <a:spcPts val="0"/>
              </a:spcAft>
              <a:buNone/>
            </a:pPr>
            <a:r>
              <a:t/>
            </a:r>
            <a:endParaRPr>
              <a:solidFill>
                <a:schemeClr val="dk1"/>
              </a:solidFill>
              <a:latin typeface="David Libre"/>
              <a:ea typeface="David Libre"/>
              <a:cs typeface="David Libre"/>
              <a:sym typeface="David Libre"/>
            </a:endParaRPr>
          </a:p>
          <a:p>
            <a:pPr indent="0" lvl="0" marL="0" rtl="0" algn="l">
              <a:spcBef>
                <a:spcPts val="0"/>
              </a:spcBef>
              <a:spcAft>
                <a:spcPts val="0"/>
              </a:spcAft>
              <a:buNone/>
            </a:pPr>
            <a:r>
              <a:rPr lang="en">
                <a:solidFill>
                  <a:schemeClr val="dk1"/>
                </a:solidFill>
                <a:latin typeface="David Libre"/>
                <a:ea typeface="David Libre"/>
                <a:cs typeface="David Libre"/>
                <a:sym typeface="David Libre"/>
              </a:rPr>
              <a:t>    Eran Katzav</a:t>
            </a:r>
            <a:endParaRPr>
              <a:solidFill>
                <a:schemeClr val="dk1"/>
              </a:solidFill>
              <a:latin typeface="David Libre"/>
              <a:ea typeface="David Libre"/>
              <a:cs typeface="David Libre"/>
              <a:sym typeface="David Libre"/>
            </a:endParaRPr>
          </a:p>
          <a:p>
            <a:pPr indent="0" lvl="0" marL="0" rtl="0" algn="l">
              <a:spcBef>
                <a:spcPts val="0"/>
              </a:spcBef>
              <a:spcAft>
                <a:spcPts val="0"/>
              </a:spcAft>
              <a:buNone/>
            </a:pPr>
            <a:r>
              <a:t/>
            </a:r>
            <a:endParaRPr>
              <a:solidFill>
                <a:schemeClr val="dk1"/>
              </a:solidFill>
              <a:latin typeface="David Libre"/>
              <a:ea typeface="David Libre"/>
              <a:cs typeface="David Libre"/>
              <a:sym typeface="David Libre"/>
            </a:endParaRPr>
          </a:p>
        </p:txBody>
      </p:sp>
      <p:sp>
        <p:nvSpPr>
          <p:cNvPr id="57" name="Google Shape;57;p13"/>
          <p:cNvSpPr txBox="1"/>
          <p:nvPr/>
        </p:nvSpPr>
        <p:spPr>
          <a:xfrm>
            <a:off x="653050" y="3700825"/>
            <a:ext cx="2443200" cy="10467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David Libre"/>
                <a:ea typeface="David Libre"/>
                <a:cs typeface="David Libre"/>
                <a:sym typeface="David Libre"/>
              </a:rPr>
              <a:t>Project Manager</a:t>
            </a:r>
            <a:endParaRPr>
              <a:solidFill>
                <a:schemeClr val="dk1"/>
              </a:solidFill>
              <a:latin typeface="David Libre"/>
              <a:ea typeface="David Libre"/>
              <a:cs typeface="David Libre"/>
              <a:sym typeface="David Libre"/>
            </a:endParaRPr>
          </a:p>
          <a:p>
            <a:pPr indent="0" lvl="0" marL="0" rtl="0" algn="l">
              <a:spcBef>
                <a:spcPts val="0"/>
              </a:spcBef>
              <a:spcAft>
                <a:spcPts val="0"/>
              </a:spcAft>
              <a:buNone/>
            </a:pPr>
            <a:r>
              <a:t/>
            </a:r>
            <a:endParaRPr>
              <a:solidFill>
                <a:schemeClr val="dk1"/>
              </a:solidFill>
              <a:latin typeface="David Libre"/>
              <a:ea typeface="David Libre"/>
              <a:cs typeface="David Libre"/>
              <a:sym typeface="David Libre"/>
            </a:endParaRPr>
          </a:p>
          <a:p>
            <a:pPr indent="0" lvl="0" marL="0" rtl="0" algn="l">
              <a:spcBef>
                <a:spcPts val="0"/>
              </a:spcBef>
              <a:spcAft>
                <a:spcPts val="0"/>
              </a:spcAft>
              <a:buNone/>
            </a:pPr>
            <a:r>
              <a:rPr lang="en">
                <a:solidFill>
                  <a:schemeClr val="dk1"/>
                </a:solidFill>
                <a:latin typeface="David Libre"/>
                <a:ea typeface="David Libre"/>
                <a:cs typeface="David Libre"/>
                <a:sym typeface="David Libre"/>
              </a:rPr>
              <a:t>    Meir Hayman</a:t>
            </a:r>
            <a:endParaRPr>
              <a:solidFill>
                <a:schemeClr val="dk1"/>
              </a:solidFill>
              <a:latin typeface="David Libre"/>
              <a:ea typeface="David Libre"/>
              <a:cs typeface="David Libre"/>
              <a:sym typeface="David Libre"/>
            </a:endParaRPr>
          </a:p>
          <a:p>
            <a:pPr indent="0" lvl="0" marL="0" rtl="0" algn="l">
              <a:spcBef>
                <a:spcPts val="0"/>
              </a:spcBef>
              <a:spcAft>
                <a:spcPts val="0"/>
              </a:spcAft>
              <a:buNone/>
            </a:pPr>
            <a:r>
              <a:t/>
            </a:r>
            <a:endParaRPr>
              <a:solidFill>
                <a:schemeClr val="dk1"/>
              </a:solidFill>
              <a:latin typeface="David Libre"/>
              <a:ea typeface="David Libre"/>
              <a:cs typeface="David Libre"/>
              <a:sym typeface="David Libre"/>
            </a:endParaRPr>
          </a:p>
        </p:txBody>
      </p:sp>
      <p:pic>
        <p:nvPicPr>
          <p:cNvPr id="58" name="Google Shape;58;p13"/>
          <p:cNvPicPr preferRelativeResize="0"/>
          <p:nvPr/>
        </p:nvPicPr>
        <p:blipFill>
          <a:blip r:embed="rId3">
            <a:alphaModFix/>
          </a:blip>
          <a:stretch>
            <a:fillRect/>
          </a:stretch>
        </p:blipFill>
        <p:spPr>
          <a:xfrm>
            <a:off x="1026925" y="1116750"/>
            <a:ext cx="1695450" cy="2228850"/>
          </a:xfrm>
          <a:prstGeom prst="rect">
            <a:avLst/>
          </a:prstGeom>
          <a:noFill/>
          <a:ln cap="flat" cmpd="sng" w="25400">
            <a:solidFill>
              <a:srgbClr val="CCCCCC"/>
            </a:solidFill>
            <a:prstDash val="dot"/>
            <a:miter lim="8000"/>
            <a:headEnd len="sm" w="sm" type="none"/>
            <a:tailEnd len="sm" w="sm" type="none"/>
          </a:ln>
        </p:spPr>
      </p:pic>
      <p:pic>
        <p:nvPicPr>
          <p:cNvPr id="59" name="Google Shape;59;p13"/>
          <p:cNvPicPr preferRelativeResize="0"/>
          <p:nvPr/>
        </p:nvPicPr>
        <p:blipFill>
          <a:blip r:embed="rId4">
            <a:alphaModFix/>
          </a:blip>
          <a:stretch>
            <a:fillRect/>
          </a:stretch>
        </p:blipFill>
        <p:spPr>
          <a:xfrm>
            <a:off x="7057292" y="-8"/>
            <a:ext cx="2086702" cy="1368002"/>
          </a:xfrm>
          <a:prstGeom prst="rect">
            <a:avLst/>
          </a:prstGeom>
          <a:noFill/>
          <a:ln>
            <a:noFill/>
          </a:ln>
          <a:effectLst>
            <a:outerShdw blurRad="114300" rotWithShape="0" algn="bl" dir="5400000" dist="7620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0" y="0"/>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latin typeface="DavidLibre-Medium"/>
                <a:ea typeface="DavidLibre-Medium"/>
                <a:cs typeface="DavidLibre-Medium"/>
                <a:sym typeface="DavidLibre-Medium"/>
              </a:rPr>
              <a:t>Tag Locate </a:t>
            </a:r>
            <a:r>
              <a:rPr lang="en" sz="2420">
                <a:latin typeface="DavidLibre-Medium"/>
                <a:ea typeface="DavidLibre-Medium"/>
                <a:cs typeface="DavidLibre-Medium"/>
                <a:sym typeface="DavidLibre-Medium"/>
              </a:rPr>
              <a:t>Screen</a:t>
            </a:r>
            <a:endParaRPr sz="2420">
              <a:latin typeface="DavidLibre-Medium"/>
              <a:ea typeface="DavidLibre-Medium"/>
              <a:cs typeface="DavidLibre-Medium"/>
              <a:sym typeface="DavidLibre-Medium"/>
            </a:endParaRPr>
          </a:p>
        </p:txBody>
      </p:sp>
      <p:sp>
        <p:nvSpPr>
          <p:cNvPr id="150" name="Google Shape;150;p22"/>
          <p:cNvSpPr txBox="1"/>
          <p:nvPr/>
        </p:nvSpPr>
        <p:spPr>
          <a:xfrm>
            <a:off x="342050" y="909400"/>
            <a:ext cx="6240600" cy="41250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David Libre"/>
                <a:ea typeface="David Libre"/>
                <a:cs typeface="David Libre"/>
                <a:sym typeface="David Libre"/>
              </a:rPr>
              <a:t>This screen will allow to see a map of past tag positions.</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Each location will be marked by a marker that denotes position and clicking such marker will show the details - how far away it is and when was it seen at that position. Clicking on “Navigate to marker” will allow selecting one of the popular navigation applications for navigating to that location.</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Clicking the “+” button will expand a few buttons to ease viewfinding on the tags - moving the map’s “camera” to first/last positions, your own location, zooming out to show them.</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Also inside the “+” is the option to set custom notification text, if a device spots that tag the application on that device will show this notification text to the user, for example asking to call a number or call for help locating the tag.</a:t>
            </a:r>
            <a:endParaRPr sz="1600">
              <a:latin typeface="David Libre"/>
              <a:ea typeface="David Libre"/>
              <a:cs typeface="David Libre"/>
              <a:sym typeface="David Libre"/>
            </a:endParaRPr>
          </a:p>
        </p:txBody>
      </p:sp>
      <p:pic>
        <p:nvPicPr>
          <p:cNvPr id="151" name="Google Shape;151;p22"/>
          <p:cNvPicPr preferRelativeResize="0"/>
          <p:nvPr/>
        </p:nvPicPr>
        <p:blipFill>
          <a:blip r:embed="rId3">
            <a:alphaModFix/>
          </a:blip>
          <a:stretch>
            <a:fillRect/>
          </a:stretch>
        </p:blipFill>
        <p:spPr>
          <a:xfrm>
            <a:off x="6581888" y="0"/>
            <a:ext cx="2562112" cy="5143500"/>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0" y="0"/>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latin typeface="DavidLibre-Medium"/>
                <a:ea typeface="DavidLibre-Medium"/>
                <a:cs typeface="DavidLibre-Medium"/>
                <a:sym typeface="DavidLibre-Medium"/>
              </a:rPr>
              <a:t>QR Scanner </a:t>
            </a:r>
            <a:r>
              <a:rPr lang="en" sz="2420">
                <a:latin typeface="DavidLibre-Medium"/>
                <a:ea typeface="DavidLibre-Medium"/>
                <a:cs typeface="DavidLibre-Medium"/>
                <a:sym typeface="DavidLibre-Medium"/>
              </a:rPr>
              <a:t>Screen</a:t>
            </a:r>
            <a:endParaRPr sz="2420">
              <a:latin typeface="DavidLibre-Medium"/>
              <a:ea typeface="DavidLibre-Medium"/>
              <a:cs typeface="DavidLibre-Medium"/>
              <a:sym typeface="DavidLibre-Medium"/>
            </a:endParaRPr>
          </a:p>
        </p:txBody>
      </p:sp>
      <p:sp>
        <p:nvSpPr>
          <p:cNvPr id="157" name="Google Shape;157;p23"/>
          <p:cNvSpPr txBox="1"/>
          <p:nvPr/>
        </p:nvSpPr>
        <p:spPr>
          <a:xfrm>
            <a:off x="342050" y="909400"/>
            <a:ext cx="6240600" cy="24012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David Libre"/>
                <a:ea typeface="David Libre"/>
                <a:cs typeface="David Libre"/>
                <a:sym typeface="David Libre"/>
              </a:rPr>
              <a:t>This QR scanner screen will allow a user to scan a QR code generated by another application to share tags.</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This should be useful when two users are nearby and able to see each other’s devices, then one of the devices opens the “Share” screen, and the other scans the QR code using this screen.</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If a valid QR code is detected </a:t>
            </a:r>
            <a:r>
              <a:rPr lang="en" sz="1600">
                <a:latin typeface="David Libre"/>
                <a:ea typeface="David Libre"/>
                <a:cs typeface="David Libre"/>
                <a:sym typeface="David Libre"/>
              </a:rPr>
              <a:t>the tag is automatically added and the application navigates to the tag details screen.</a:t>
            </a:r>
            <a:endParaRPr sz="1600">
              <a:latin typeface="David Libre"/>
              <a:ea typeface="David Libre"/>
              <a:cs typeface="David Libre"/>
              <a:sym typeface="David Libre"/>
            </a:endParaRPr>
          </a:p>
        </p:txBody>
      </p:sp>
      <p:pic>
        <p:nvPicPr>
          <p:cNvPr id="158" name="Google Shape;158;p23"/>
          <p:cNvPicPr preferRelativeResize="0"/>
          <p:nvPr/>
        </p:nvPicPr>
        <p:blipFill>
          <a:blip r:embed="rId3">
            <a:alphaModFix/>
          </a:blip>
          <a:stretch>
            <a:fillRect/>
          </a:stretch>
        </p:blipFill>
        <p:spPr>
          <a:xfrm>
            <a:off x="6582650" y="0"/>
            <a:ext cx="2561350" cy="5142784"/>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0" y="0"/>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latin typeface="DavidLibre-Medium"/>
                <a:ea typeface="DavidLibre-Medium"/>
                <a:cs typeface="DavidLibre-Medium"/>
                <a:sym typeface="DavidLibre-Medium"/>
              </a:rPr>
              <a:t>Share </a:t>
            </a:r>
            <a:r>
              <a:rPr lang="en" sz="2420">
                <a:latin typeface="DavidLibre-Medium"/>
                <a:ea typeface="DavidLibre-Medium"/>
                <a:cs typeface="DavidLibre-Medium"/>
                <a:sym typeface="DavidLibre-Medium"/>
              </a:rPr>
              <a:t>Screen</a:t>
            </a:r>
            <a:endParaRPr sz="2420">
              <a:latin typeface="DavidLibre-Medium"/>
              <a:ea typeface="DavidLibre-Medium"/>
              <a:cs typeface="DavidLibre-Medium"/>
              <a:sym typeface="DavidLibre-Medium"/>
            </a:endParaRPr>
          </a:p>
        </p:txBody>
      </p:sp>
      <p:sp>
        <p:nvSpPr>
          <p:cNvPr id="164" name="Google Shape;164;p24"/>
          <p:cNvSpPr txBox="1"/>
          <p:nvPr/>
        </p:nvSpPr>
        <p:spPr>
          <a:xfrm>
            <a:off x="342050" y="909400"/>
            <a:ext cx="5430000" cy="26475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David Libre"/>
                <a:ea typeface="David Libre"/>
                <a:cs typeface="David Libre"/>
                <a:sym typeface="David Libre"/>
              </a:rPr>
              <a:t>This </a:t>
            </a:r>
            <a:r>
              <a:rPr lang="en" sz="1600">
                <a:latin typeface="David Libre"/>
                <a:ea typeface="David Libre"/>
                <a:cs typeface="David Libre"/>
                <a:sym typeface="David Libre"/>
              </a:rPr>
              <a:t>screen is part of the flow to share a tag.</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The duration here will allow limiting the tag’s lifetime on other devices.</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This is useful for example when sharing the tag to other devices, but limiting the duration of the tag to the search, so picking “48 hours” will then make the application on other devices to delete this tag 48 hours after generating the QR code or URL.</a:t>
            </a:r>
            <a:endParaRPr sz="1600">
              <a:latin typeface="David Libre"/>
              <a:ea typeface="David Libre"/>
              <a:cs typeface="David Libre"/>
              <a:sym typeface="David Libre"/>
            </a:endParaRPr>
          </a:p>
        </p:txBody>
      </p:sp>
      <p:pic>
        <p:nvPicPr>
          <p:cNvPr id="165" name="Google Shape;165;p24"/>
          <p:cNvPicPr preferRelativeResize="0"/>
          <p:nvPr/>
        </p:nvPicPr>
        <p:blipFill>
          <a:blip r:embed="rId3">
            <a:alphaModFix/>
          </a:blip>
          <a:stretch>
            <a:fillRect/>
          </a:stretch>
        </p:blipFill>
        <p:spPr>
          <a:xfrm>
            <a:off x="6582650" y="1"/>
            <a:ext cx="2561350" cy="5142764"/>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0" y="0"/>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990"/>
              <a:buFont typeface="Arial"/>
              <a:buNone/>
            </a:pPr>
            <a:r>
              <a:rPr lang="en" sz="2420">
                <a:latin typeface="DavidLibre-Medium"/>
                <a:ea typeface="DavidLibre-Medium"/>
                <a:cs typeface="DavidLibre-Medium"/>
                <a:sym typeface="DavidLibre-Medium"/>
              </a:rPr>
              <a:t>Expiry Selection Screen</a:t>
            </a:r>
            <a:endParaRPr sz="2420">
              <a:latin typeface="DavidLibre-Medium"/>
              <a:ea typeface="DavidLibre-Medium"/>
              <a:cs typeface="DavidLibre-Medium"/>
              <a:sym typeface="DavidLibre-Medium"/>
            </a:endParaRPr>
          </a:p>
        </p:txBody>
      </p:sp>
      <p:pic>
        <p:nvPicPr>
          <p:cNvPr id="171" name="Google Shape;171;p25"/>
          <p:cNvPicPr preferRelativeResize="0"/>
          <p:nvPr/>
        </p:nvPicPr>
        <p:blipFill>
          <a:blip r:embed="rId3">
            <a:alphaModFix/>
          </a:blip>
          <a:stretch>
            <a:fillRect/>
          </a:stretch>
        </p:blipFill>
        <p:spPr>
          <a:xfrm>
            <a:off x="6582287" y="0"/>
            <a:ext cx="2561712" cy="5143501"/>
          </a:xfrm>
          <a:prstGeom prst="rect">
            <a:avLst/>
          </a:prstGeom>
          <a:noFill/>
          <a:ln cap="flat" cmpd="sng" w="25400">
            <a:solidFill>
              <a:srgbClr val="000000"/>
            </a:solidFill>
            <a:prstDash val="solid"/>
            <a:miter lim="8000"/>
            <a:headEnd len="sm" w="sm" type="none"/>
            <a:tailEnd len="sm" w="sm" type="none"/>
          </a:ln>
        </p:spPr>
      </p:pic>
      <p:sp>
        <p:nvSpPr>
          <p:cNvPr id="172" name="Google Shape;172;p25"/>
          <p:cNvSpPr txBox="1"/>
          <p:nvPr/>
        </p:nvSpPr>
        <p:spPr>
          <a:xfrm>
            <a:off x="342050" y="909400"/>
            <a:ext cx="6240600" cy="28938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David Libre"/>
                <a:ea typeface="David Libre"/>
                <a:cs typeface="David Libre"/>
                <a:sym typeface="David Libre"/>
              </a:rPr>
              <a:t>This is the main application screen.</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The user will be able to see his registered tags here; battery status, distance, alias and icon for each tag.</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The switch at the bottom allows turning off scanning to save battery.</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Clicking on each tag navigates to tag details screen.</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Clicking on “Add tag” will navigate to screen that allows adding a new tag.</a:t>
            </a:r>
            <a:endParaRPr sz="1600">
              <a:latin typeface="David Libre"/>
              <a:ea typeface="David Libre"/>
              <a:cs typeface="David Libre"/>
              <a:sym typeface="David Libr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txBox="1"/>
          <p:nvPr>
            <p:ph type="title"/>
          </p:nvPr>
        </p:nvSpPr>
        <p:spPr>
          <a:xfrm>
            <a:off x="311700" y="445025"/>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latin typeface="DavidLibre-Medium"/>
                <a:ea typeface="DavidLibre-Medium"/>
                <a:cs typeface="DavidLibre-Medium"/>
                <a:sym typeface="DavidLibre-Medium"/>
              </a:rPr>
              <a:t>Architecture Overview</a:t>
            </a:r>
            <a:endParaRPr sz="2420">
              <a:latin typeface="DavidLibre-Medium"/>
              <a:ea typeface="DavidLibre-Medium"/>
              <a:cs typeface="DavidLibre-Medium"/>
              <a:sym typeface="DavidLibre-Medium"/>
            </a:endParaRPr>
          </a:p>
        </p:txBody>
      </p:sp>
      <p:sp>
        <p:nvSpPr>
          <p:cNvPr id="178" name="Google Shape;178;p26"/>
          <p:cNvSpPr txBox="1"/>
          <p:nvPr>
            <p:ph idx="1" type="body"/>
          </p:nvPr>
        </p:nvSpPr>
        <p:spPr>
          <a:xfrm>
            <a:off x="311700" y="1152475"/>
            <a:ext cx="4377000" cy="34164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David Libre"/>
                <a:ea typeface="David Libre"/>
                <a:cs typeface="David Libre"/>
                <a:sym typeface="David Libre"/>
              </a:rPr>
              <a:t>We used popular </a:t>
            </a:r>
            <a:r>
              <a:rPr lang="en" sz="1600">
                <a:solidFill>
                  <a:schemeClr val="dk1"/>
                </a:solidFill>
                <a:latin typeface="David Libre"/>
                <a:ea typeface="David Libre"/>
                <a:cs typeface="David Libre"/>
                <a:sym typeface="David Libre"/>
              </a:rPr>
              <a:t>design</a:t>
            </a:r>
            <a:r>
              <a:rPr lang="en" sz="1600">
                <a:solidFill>
                  <a:schemeClr val="dk1"/>
                </a:solidFill>
                <a:latin typeface="David Libre"/>
                <a:ea typeface="David Libre"/>
                <a:cs typeface="David Libre"/>
                <a:sym typeface="David Libre"/>
              </a:rPr>
              <a:t> patterns - MVVM and Repository to clean up the code.</a:t>
            </a:r>
            <a:endParaRPr sz="1600">
              <a:solidFill>
                <a:schemeClr val="dk1"/>
              </a:solidFill>
              <a:latin typeface="David Libre"/>
              <a:ea typeface="David Libre"/>
              <a:cs typeface="David Libre"/>
              <a:sym typeface="David Libre"/>
            </a:endParaRPr>
          </a:p>
          <a:p>
            <a:pPr indent="0" lvl="0" marL="0" rtl="0" algn="l">
              <a:spcBef>
                <a:spcPts val="1200"/>
              </a:spcBef>
              <a:spcAft>
                <a:spcPts val="0"/>
              </a:spcAft>
              <a:buClr>
                <a:schemeClr val="dk1"/>
              </a:buClr>
              <a:buSzPts val="1100"/>
              <a:buFont typeface="Arial"/>
              <a:buNone/>
            </a:pPr>
            <a:r>
              <a:rPr lang="en" sz="1600">
                <a:solidFill>
                  <a:schemeClr val="dk1"/>
                </a:solidFill>
                <a:latin typeface="David Libre"/>
                <a:ea typeface="David Libre"/>
                <a:cs typeface="David Libre"/>
                <a:sym typeface="David Libre"/>
              </a:rPr>
              <a:t>UI fragments are observing LiveData where applicable.</a:t>
            </a:r>
            <a:endParaRPr sz="1600">
              <a:solidFill>
                <a:schemeClr val="dk1"/>
              </a:solidFill>
              <a:latin typeface="David Libre"/>
              <a:ea typeface="David Libre"/>
              <a:cs typeface="David Libre"/>
              <a:sym typeface="David Libre"/>
            </a:endParaRPr>
          </a:p>
          <a:p>
            <a:pPr indent="0" lvl="0" marL="0" rtl="0" algn="l">
              <a:spcBef>
                <a:spcPts val="1200"/>
              </a:spcBef>
              <a:spcAft>
                <a:spcPts val="0"/>
              </a:spcAft>
              <a:buNone/>
            </a:pPr>
            <a:r>
              <a:rPr lang="en" sz="1600">
                <a:solidFill>
                  <a:schemeClr val="dk1"/>
                </a:solidFill>
                <a:latin typeface="David Libre"/>
                <a:ea typeface="David Libre"/>
                <a:cs typeface="David Libre"/>
                <a:sym typeface="David Libre"/>
              </a:rPr>
              <a:t>Repository centralizes access to various storage technologies and they’re easily </a:t>
            </a:r>
            <a:r>
              <a:rPr lang="en" sz="1600">
                <a:solidFill>
                  <a:schemeClr val="dk1"/>
                </a:solidFill>
                <a:latin typeface="David Libre"/>
                <a:ea typeface="David Libre"/>
                <a:cs typeface="David Libre"/>
                <a:sym typeface="David Libre"/>
              </a:rPr>
              <a:t>replaceable</a:t>
            </a:r>
            <a:r>
              <a:rPr lang="en" sz="1600">
                <a:solidFill>
                  <a:schemeClr val="dk1"/>
                </a:solidFill>
                <a:latin typeface="David Libre"/>
                <a:ea typeface="David Libre"/>
                <a:cs typeface="David Libre"/>
                <a:sym typeface="David Libre"/>
              </a:rPr>
              <a:t> if need arises.</a:t>
            </a:r>
            <a:endParaRPr sz="1600">
              <a:solidFill>
                <a:schemeClr val="dk1"/>
              </a:solidFill>
              <a:latin typeface="David Libre"/>
              <a:ea typeface="David Libre"/>
              <a:cs typeface="David Libre"/>
              <a:sym typeface="David Libre"/>
            </a:endParaRPr>
          </a:p>
          <a:p>
            <a:pPr indent="0" lvl="0" marL="0" rtl="0" algn="l">
              <a:spcBef>
                <a:spcPts val="1200"/>
              </a:spcBef>
              <a:spcAft>
                <a:spcPts val="1200"/>
              </a:spcAft>
              <a:buNone/>
            </a:pPr>
            <a:r>
              <a:rPr lang="en" sz="1600">
                <a:solidFill>
                  <a:schemeClr val="dk1"/>
                </a:solidFill>
                <a:latin typeface="David Libre"/>
                <a:ea typeface="David Libre"/>
                <a:cs typeface="David Libre"/>
                <a:sym typeface="David Libre"/>
              </a:rPr>
              <a:t>We use Firebase and Firebase Links to store data in the cloud, and Room (SQLite) to store data locally on the device.</a:t>
            </a:r>
            <a:endParaRPr sz="1600">
              <a:solidFill>
                <a:schemeClr val="dk1"/>
              </a:solidFill>
              <a:latin typeface="David Libre"/>
              <a:ea typeface="David Libre"/>
              <a:cs typeface="David Libre"/>
              <a:sym typeface="David Libre"/>
            </a:endParaRPr>
          </a:p>
        </p:txBody>
      </p:sp>
      <p:pic>
        <p:nvPicPr>
          <p:cNvPr id="179" name="Google Shape;179;p26"/>
          <p:cNvPicPr preferRelativeResize="0"/>
          <p:nvPr/>
        </p:nvPicPr>
        <p:blipFill>
          <a:blip r:embed="rId3">
            <a:alphaModFix/>
          </a:blip>
          <a:stretch>
            <a:fillRect/>
          </a:stretch>
        </p:blipFill>
        <p:spPr>
          <a:xfrm>
            <a:off x="4366200" y="780075"/>
            <a:ext cx="4777800" cy="3583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type="title"/>
          </p:nvPr>
        </p:nvSpPr>
        <p:spPr>
          <a:xfrm>
            <a:off x="311700" y="445025"/>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420">
                <a:latin typeface="DavidLibre-Medium"/>
                <a:ea typeface="DavidLibre-Medium"/>
                <a:cs typeface="DavidLibre-Medium"/>
                <a:sym typeface="DavidLibre-Medium"/>
              </a:rPr>
              <a:t>Database structure (Android Room)</a:t>
            </a:r>
            <a:endParaRPr sz="2420">
              <a:latin typeface="DavidLibre-Medium"/>
              <a:ea typeface="DavidLibre-Medium"/>
              <a:cs typeface="DavidLibre-Medium"/>
              <a:sym typeface="DavidLibre-Medium"/>
            </a:endParaRPr>
          </a:p>
          <a:p>
            <a:pPr indent="0" lvl="0" marL="0" rtl="0" algn="l">
              <a:spcBef>
                <a:spcPts val="0"/>
              </a:spcBef>
              <a:spcAft>
                <a:spcPts val="0"/>
              </a:spcAft>
              <a:buSzPts val="990"/>
              <a:buNone/>
            </a:pPr>
            <a:r>
              <a:t/>
            </a:r>
            <a:endParaRPr sz="2420">
              <a:latin typeface="DavidLibre-Medium"/>
              <a:ea typeface="DavidLibre-Medium"/>
              <a:cs typeface="DavidLibre-Medium"/>
              <a:sym typeface="DavidLibre-Medium"/>
            </a:endParaRPr>
          </a:p>
        </p:txBody>
      </p:sp>
      <p:sp>
        <p:nvSpPr>
          <p:cNvPr id="185" name="Google Shape;185;p27"/>
          <p:cNvSpPr txBox="1"/>
          <p:nvPr>
            <p:ph idx="1" type="body"/>
          </p:nvPr>
        </p:nvSpPr>
        <p:spPr>
          <a:xfrm>
            <a:off x="311700" y="1152475"/>
            <a:ext cx="8520600" cy="34164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en" sz="1600">
                <a:solidFill>
                  <a:schemeClr val="dk1"/>
                </a:solidFill>
                <a:latin typeface="David Libre"/>
                <a:ea typeface="David Libre"/>
                <a:cs typeface="David Libre"/>
                <a:sym typeface="David Libre"/>
              </a:rPr>
              <a:t>Room is a </a:t>
            </a:r>
            <a:r>
              <a:rPr lang="en" sz="1600">
                <a:solidFill>
                  <a:schemeClr val="dk1"/>
                </a:solidFill>
                <a:latin typeface="David Libre"/>
                <a:ea typeface="David Libre"/>
                <a:cs typeface="David Libre"/>
                <a:sym typeface="David Libre"/>
              </a:rPr>
              <a:t>library</a:t>
            </a:r>
            <a:r>
              <a:rPr lang="en" sz="1600">
                <a:solidFill>
                  <a:schemeClr val="dk1"/>
                </a:solidFill>
                <a:latin typeface="David Libre"/>
                <a:ea typeface="David Libre"/>
                <a:cs typeface="David Libre"/>
                <a:sym typeface="David Libre"/>
              </a:rPr>
              <a:t> that offers convenient syntax for accessing a local SQLite database.</a:t>
            </a:r>
            <a:endParaRPr sz="1600">
              <a:solidFill>
                <a:schemeClr val="dk1"/>
              </a:solidFill>
              <a:latin typeface="David Libre"/>
              <a:ea typeface="David Libre"/>
              <a:cs typeface="David Libre"/>
              <a:sym typeface="David Libre"/>
            </a:endParaRPr>
          </a:p>
          <a:p>
            <a:pPr indent="0" lvl="0" marL="0" rtl="0" algn="l">
              <a:lnSpc>
                <a:spcPct val="95000"/>
              </a:lnSpc>
              <a:spcBef>
                <a:spcPts val="1200"/>
              </a:spcBef>
              <a:spcAft>
                <a:spcPts val="0"/>
              </a:spcAft>
              <a:buNone/>
            </a:pPr>
            <a:r>
              <a:rPr lang="en" sz="1600">
                <a:solidFill>
                  <a:schemeClr val="dk1"/>
                </a:solidFill>
                <a:latin typeface="David Libre"/>
                <a:ea typeface="David Libre"/>
                <a:cs typeface="David Libre"/>
                <a:sym typeface="David Libre"/>
              </a:rPr>
              <a:t>Our application uses it to store data about tags and their locations locally.</a:t>
            </a:r>
            <a:endParaRPr sz="1600">
              <a:solidFill>
                <a:schemeClr val="dk1"/>
              </a:solidFill>
              <a:latin typeface="David Libre"/>
              <a:ea typeface="David Libre"/>
              <a:cs typeface="David Libre"/>
              <a:sym typeface="David Libre"/>
            </a:endParaRPr>
          </a:p>
          <a:p>
            <a:pPr indent="0" lvl="0" marL="0" rtl="0" algn="l">
              <a:lnSpc>
                <a:spcPct val="95000"/>
              </a:lnSpc>
              <a:spcBef>
                <a:spcPts val="1200"/>
              </a:spcBef>
              <a:spcAft>
                <a:spcPts val="0"/>
              </a:spcAft>
              <a:buNone/>
            </a:pPr>
            <a:r>
              <a:rPr lang="en" sz="1600">
                <a:solidFill>
                  <a:schemeClr val="dk1"/>
                </a:solidFill>
                <a:latin typeface="David Libre"/>
                <a:ea typeface="David Libre"/>
                <a:cs typeface="David Libre"/>
                <a:sym typeface="David Libre"/>
              </a:rPr>
              <a:t>TagEntity - this table stores unique </a:t>
            </a:r>
            <a:r>
              <a:rPr lang="en" sz="1600">
                <a:solidFill>
                  <a:schemeClr val="dk1"/>
                </a:solidFill>
                <a:latin typeface="David Libre"/>
                <a:ea typeface="David Libre"/>
                <a:cs typeface="David Libre"/>
                <a:sym typeface="David Libre"/>
              </a:rPr>
              <a:t>identifier</a:t>
            </a:r>
            <a:r>
              <a:rPr lang="en" sz="1600">
                <a:solidFill>
                  <a:schemeClr val="dk1"/>
                </a:solidFill>
                <a:latin typeface="David Libre"/>
                <a:ea typeface="David Libre"/>
                <a:cs typeface="David Libre"/>
                <a:sym typeface="David Libre"/>
              </a:rPr>
              <a:t> as MAC address, description the user added, address for the picture taken, dates, last locations the beacon was found and the distance from them. It also stores  battery status so the application can estimate when the battery should be replaced.</a:t>
            </a:r>
            <a:endParaRPr sz="1600">
              <a:solidFill>
                <a:schemeClr val="dk1"/>
              </a:solidFill>
              <a:latin typeface="David Libre"/>
              <a:ea typeface="David Libre"/>
              <a:cs typeface="David Libre"/>
              <a:sym typeface="David Libre"/>
            </a:endParaRPr>
          </a:p>
          <a:p>
            <a:pPr indent="0" lvl="0" marL="0" rtl="0" algn="l">
              <a:lnSpc>
                <a:spcPct val="95000"/>
              </a:lnSpc>
              <a:spcBef>
                <a:spcPts val="1200"/>
              </a:spcBef>
              <a:spcAft>
                <a:spcPts val="0"/>
              </a:spcAft>
              <a:buNone/>
            </a:pPr>
            <a:r>
              <a:rPr lang="en" sz="1600">
                <a:solidFill>
                  <a:schemeClr val="dk1"/>
                </a:solidFill>
                <a:latin typeface="David Libre"/>
                <a:ea typeface="David Libre"/>
                <a:cs typeface="David Libre"/>
                <a:sym typeface="David Libre"/>
              </a:rPr>
              <a:t>Lastly we store expiry date for the beacon, this is selected </a:t>
            </a:r>
            <a:r>
              <a:rPr lang="en" sz="1600">
                <a:solidFill>
                  <a:schemeClr val="dk1"/>
                </a:solidFill>
                <a:latin typeface="David Libre"/>
                <a:ea typeface="David Libre"/>
                <a:cs typeface="David Libre"/>
                <a:sym typeface="David Libre"/>
              </a:rPr>
              <a:t>by tag </a:t>
            </a:r>
            <a:r>
              <a:rPr lang="en" sz="1600">
                <a:solidFill>
                  <a:schemeClr val="dk1"/>
                </a:solidFill>
                <a:latin typeface="David Libre"/>
                <a:ea typeface="David Libre"/>
                <a:cs typeface="David Libre"/>
                <a:sym typeface="David Libre"/>
              </a:rPr>
              <a:t>owner when the tag shared via link/QR and used to delete the token from non-”owner” devices once it expires.</a:t>
            </a:r>
            <a:endParaRPr sz="1600">
              <a:solidFill>
                <a:schemeClr val="dk1"/>
              </a:solidFill>
              <a:latin typeface="David Libre"/>
              <a:ea typeface="David Libre"/>
              <a:cs typeface="David Libre"/>
              <a:sym typeface="David Libre"/>
            </a:endParaRPr>
          </a:p>
          <a:p>
            <a:pPr indent="0" lvl="0" marL="0" rtl="0" algn="l">
              <a:lnSpc>
                <a:spcPct val="95000"/>
              </a:lnSpc>
              <a:spcBef>
                <a:spcPts val="1200"/>
              </a:spcBef>
              <a:spcAft>
                <a:spcPts val="1200"/>
              </a:spcAft>
              <a:buNone/>
            </a:pPr>
            <a:r>
              <a:rPr lang="en" sz="1600">
                <a:solidFill>
                  <a:schemeClr val="dk1"/>
                </a:solidFill>
                <a:latin typeface="David Libre"/>
                <a:ea typeface="David Libre"/>
                <a:cs typeface="David Libre"/>
                <a:sym typeface="David Libre"/>
              </a:rPr>
              <a:t> </a:t>
            </a:r>
            <a:endParaRPr sz="1600">
              <a:solidFill>
                <a:schemeClr val="dk1"/>
              </a:solidFill>
              <a:latin typeface="David Libre"/>
              <a:ea typeface="David Libre"/>
              <a:cs typeface="David Libre"/>
              <a:sym typeface="David Libr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311700" y="445025"/>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lang="en" sz="2420">
                <a:latin typeface="DavidLibre-Medium"/>
                <a:ea typeface="DavidLibre-Medium"/>
                <a:cs typeface="DavidLibre-Medium"/>
                <a:sym typeface="DavidLibre-Medium"/>
              </a:rPr>
              <a:t>Database </a:t>
            </a:r>
            <a:r>
              <a:rPr lang="en" sz="2420">
                <a:latin typeface="DavidLibre-Medium"/>
                <a:ea typeface="DavidLibre-Medium"/>
                <a:cs typeface="DavidLibre-Medium"/>
                <a:sym typeface="DavidLibre-Medium"/>
              </a:rPr>
              <a:t>structure</a:t>
            </a:r>
            <a:r>
              <a:rPr lang="en" sz="2420">
                <a:latin typeface="DavidLibre-Medium"/>
                <a:ea typeface="DavidLibre-Medium"/>
                <a:cs typeface="DavidLibre-Medium"/>
                <a:sym typeface="DavidLibre-Medium"/>
              </a:rPr>
              <a:t> (</a:t>
            </a:r>
            <a:r>
              <a:rPr lang="en" sz="2420">
                <a:latin typeface="DavidLibre-Medium"/>
                <a:ea typeface="DavidLibre-Medium"/>
                <a:cs typeface="DavidLibre-Medium"/>
                <a:sym typeface="DavidLibre-Medium"/>
              </a:rPr>
              <a:t>Android </a:t>
            </a:r>
            <a:r>
              <a:rPr lang="en" sz="2420">
                <a:latin typeface="DavidLibre-Medium"/>
                <a:ea typeface="DavidLibre-Medium"/>
                <a:cs typeface="DavidLibre-Medium"/>
                <a:sym typeface="DavidLibre-Medium"/>
              </a:rPr>
              <a:t>Room) cont.</a:t>
            </a:r>
            <a:endParaRPr sz="2420">
              <a:latin typeface="DavidLibre-Medium"/>
              <a:ea typeface="DavidLibre-Medium"/>
              <a:cs typeface="DavidLibre-Medium"/>
              <a:sym typeface="DavidLibre-Medium"/>
            </a:endParaRPr>
          </a:p>
          <a:p>
            <a:pPr indent="0" lvl="0" marL="0" rtl="0" algn="l">
              <a:spcBef>
                <a:spcPts val="0"/>
              </a:spcBef>
              <a:spcAft>
                <a:spcPts val="0"/>
              </a:spcAft>
              <a:buSzPts val="990"/>
              <a:buNone/>
            </a:pPr>
            <a:r>
              <a:t/>
            </a:r>
            <a:endParaRPr sz="2420">
              <a:latin typeface="DavidLibre-Medium"/>
              <a:ea typeface="DavidLibre-Medium"/>
              <a:cs typeface="DavidLibre-Medium"/>
              <a:sym typeface="DavidLibre-Medium"/>
            </a:endParaRPr>
          </a:p>
        </p:txBody>
      </p:sp>
      <p:sp>
        <p:nvSpPr>
          <p:cNvPr id="191" name="Google Shape;191;p28"/>
          <p:cNvSpPr txBox="1"/>
          <p:nvPr>
            <p:ph idx="1" type="body"/>
          </p:nvPr>
        </p:nvSpPr>
        <p:spPr>
          <a:xfrm>
            <a:off x="311700" y="1152475"/>
            <a:ext cx="8520600" cy="34164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David Libre"/>
                <a:ea typeface="David Libre"/>
                <a:cs typeface="David Libre"/>
                <a:sym typeface="David Libre"/>
              </a:rPr>
              <a:t>TagPingLocal - This table contains location and date/time of beacon detections.</a:t>
            </a:r>
            <a:endParaRPr>
              <a:solidFill>
                <a:schemeClr val="dk1"/>
              </a:solidFill>
              <a:latin typeface="David Libre"/>
              <a:ea typeface="David Libre"/>
              <a:cs typeface="David Libre"/>
              <a:sym typeface="David Libre"/>
            </a:endParaRPr>
          </a:p>
          <a:p>
            <a:pPr indent="0" lvl="0" marL="0" rtl="0" algn="l">
              <a:spcBef>
                <a:spcPts val="1200"/>
              </a:spcBef>
              <a:spcAft>
                <a:spcPts val="0"/>
              </a:spcAft>
              <a:buNone/>
            </a:pPr>
            <a:r>
              <a:t/>
            </a:r>
            <a:endParaRPr>
              <a:solidFill>
                <a:schemeClr val="dk1"/>
              </a:solidFill>
              <a:latin typeface="David Libre"/>
              <a:ea typeface="David Libre"/>
              <a:cs typeface="David Libre"/>
              <a:sym typeface="David Libre"/>
            </a:endParaRPr>
          </a:p>
          <a:p>
            <a:pPr indent="0" lvl="0" marL="0" rtl="0" algn="l">
              <a:spcBef>
                <a:spcPts val="1200"/>
              </a:spcBef>
              <a:spcAft>
                <a:spcPts val="0"/>
              </a:spcAft>
              <a:buClr>
                <a:schemeClr val="dk1"/>
              </a:buClr>
              <a:buSzPts val="1100"/>
              <a:buFont typeface="Arial"/>
              <a:buNone/>
            </a:pPr>
            <a:r>
              <a:rPr lang="en">
                <a:solidFill>
                  <a:schemeClr val="dk1"/>
                </a:solidFill>
                <a:latin typeface="David Libre"/>
                <a:ea typeface="David Libre"/>
                <a:cs typeface="David Libre"/>
                <a:sym typeface="David Libre"/>
              </a:rPr>
              <a:t>Only beacons listed in “TagsSearch” Firestore collection (this collection represents which tags are currently searched for), the data from this local database is sent to the cloud.</a:t>
            </a:r>
            <a:endParaRPr>
              <a:solidFill>
                <a:schemeClr val="dk1"/>
              </a:solidFill>
              <a:latin typeface="David Libre"/>
              <a:ea typeface="David Libre"/>
              <a:cs typeface="David Libre"/>
              <a:sym typeface="David Libre"/>
            </a:endParaRPr>
          </a:p>
          <a:p>
            <a:pPr indent="0" lvl="0" marL="0" rtl="0" algn="l">
              <a:spcBef>
                <a:spcPts val="1200"/>
              </a:spcBef>
              <a:spcAft>
                <a:spcPts val="0"/>
              </a:spcAft>
              <a:buNone/>
            </a:pPr>
            <a:r>
              <a:t/>
            </a:r>
            <a:endParaRPr>
              <a:solidFill>
                <a:schemeClr val="dk1"/>
              </a:solidFill>
              <a:latin typeface="David Libre"/>
              <a:ea typeface="David Libre"/>
              <a:cs typeface="David Libre"/>
              <a:sym typeface="David Libre"/>
            </a:endParaRPr>
          </a:p>
          <a:p>
            <a:pPr indent="0" lvl="0" marL="0" rtl="0" algn="l">
              <a:spcBef>
                <a:spcPts val="1200"/>
              </a:spcBef>
              <a:spcAft>
                <a:spcPts val="0"/>
              </a:spcAft>
              <a:buClr>
                <a:schemeClr val="dk1"/>
              </a:buClr>
              <a:buSzPts val="1100"/>
              <a:buFont typeface="Arial"/>
              <a:buNone/>
            </a:pPr>
            <a:r>
              <a:rPr lang="en">
                <a:solidFill>
                  <a:schemeClr val="dk1"/>
                </a:solidFill>
                <a:latin typeface="David Libre"/>
                <a:ea typeface="David Libre"/>
                <a:cs typeface="David Libre"/>
                <a:sym typeface="David Libre"/>
              </a:rPr>
              <a:t>We can then use this data to build a route the tag has been travelling over time on a map. </a:t>
            </a:r>
            <a:endParaRPr>
              <a:solidFill>
                <a:schemeClr val="dk1"/>
              </a:solidFill>
              <a:latin typeface="David Libre"/>
              <a:ea typeface="David Libre"/>
              <a:cs typeface="David Libre"/>
              <a:sym typeface="David Libre"/>
            </a:endParaRPr>
          </a:p>
          <a:p>
            <a:pPr indent="0" lvl="0" marL="0" rtl="0" algn="l">
              <a:spcBef>
                <a:spcPts val="1200"/>
              </a:spcBef>
              <a:spcAft>
                <a:spcPts val="1200"/>
              </a:spcAft>
              <a:buNone/>
            </a:pPr>
            <a:r>
              <a:t/>
            </a:r>
            <a:endParaRPr>
              <a:solidFill>
                <a:schemeClr val="dk1"/>
              </a:solidFill>
              <a:latin typeface="David Libre"/>
              <a:ea typeface="David Libre"/>
              <a:cs typeface="David Libre"/>
              <a:sym typeface="David Libr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311700" y="445025"/>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latin typeface="DavidLibre-Medium"/>
                <a:ea typeface="DavidLibre-Medium"/>
                <a:cs typeface="DavidLibre-Medium"/>
                <a:sym typeface="DavidLibre-Medium"/>
              </a:rPr>
              <a:t>Database structure (Google Firestore)</a:t>
            </a:r>
            <a:endParaRPr sz="2420">
              <a:latin typeface="DavidLibre-Medium"/>
              <a:ea typeface="DavidLibre-Medium"/>
              <a:cs typeface="DavidLibre-Medium"/>
              <a:sym typeface="DavidLibre-Medium"/>
            </a:endParaRPr>
          </a:p>
        </p:txBody>
      </p:sp>
      <p:sp>
        <p:nvSpPr>
          <p:cNvPr id="197" name="Google Shape;197;p29"/>
          <p:cNvSpPr txBox="1"/>
          <p:nvPr>
            <p:ph idx="1" type="body"/>
          </p:nvPr>
        </p:nvSpPr>
        <p:spPr>
          <a:xfrm>
            <a:off x="311700" y="1152475"/>
            <a:ext cx="8520600" cy="34164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David Libre"/>
                <a:ea typeface="David Libre"/>
                <a:cs typeface="David Libre"/>
                <a:sym typeface="David Libre"/>
              </a:rPr>
              <a:t>Firestore </a:t>
            </a:r>
            <a:r>
              <a:rPr lang="en">
                <a:solidFill>
                  <a:schemeClr val="dk1"/>
                </a:solidFill>
                <a:latin typeface="David Libre"/>
                <a:ea typeface="David Libre"/>
                <a:cs typeface="David Libre"/>
                <a:sym typeface="David Libre"/>
              </a:rPr>
              <a:t>contains two collections:</a:t>
            </a:r>
            <a:endParaRPr>
              <a:solidFill>
                <a:schemeClr val="dk1"/>
              </a:solidFill>
              <a:latin typeface="David Libre"/>
              <a:ea typeface="David Libre"/>
              <a:cs typeface="David Libre"/>
              <a:sym typeface="David Libre"/>
            </a:endParaRPr>
          </a:p>
          <a:p>
            <a:pPr indent="0" lvl="0" marL="0" rtl="0" algn="l">
              <a:spcBef>
                <a:spcPts val="1200"/>
              </a:spcBef>
              <a:spcAft>
                <a:spcPts val="0"/>
              </a:spcAft>
              <a:buNone/>
            </a:pPr>
            <a:r>
              <a:rPr lang="en">
                <a:solidFill>
                  <a:schemeClr val="dk1"/>
                </a:solidFill>
                <a:latin typeface="David Libre"/>
                <a:ea typeface="David Libre"/>
                <a:cs typeface="David Libre"/>
                <a:sym typeface="David Libre"/>
              </a:rPr>
              <a:t>TagsSearch - this collection stores MAC addresses for all beacons which are currently sought after. Phones query this information and use it to only upload the beacon information for beacons that are currently sought after.</a:t>
            </a:r>
            <a:endParaRPr>
              <a:solidFill>
                <a:schemeClr val="dk1"/>
              </a:solidFill>
              <a:latin typeface="David Libre"/>
              <a:ea typeface="David Libre"/>
              <a:cs typeface="David Libre"/>
              <a:sym typeface="David Libre"/>
            </a:endParaRPr>
          </a:p>
          <a:p>
            <a:pPr indent="0" lvl="0" marL="0" rtl="0" algn="l">
              <a:spcBef>
                <a:spcPts val="1200"/>
              </a:spcBef>
              <a:spcAft>
                <a:spcPts val="1200"/>
              </a:spcAft>
              <a:buNone/>
            </a:pPr>
            <a:r>
              <a:rPr lang="en">
                <a:solidFill>
                  <a:schemeClr val="dk1"/>
                </a:solidFill>
                <a:latin typeface="David Libre"/>
                <a:ea typeface="David Libre"/>
                <a:cs typeface="David Libre"/>
                <a:sym typeface="David Libre"/>
              </a:rPr>
              <a:t>The data elements in this collection are a timestamp and a MAC address, once the search is “stale” (a week old) the search is considered finished, unless requested again.</a:t>
            </a:r>
            <a:endParaRPr>
              <a:solidFill>
                <a:schemeClr val="dk1"/>
              </a:solidFill>
              <a:latin typeface="David Libre"/>
              <a:ea typeface="David Libre"/>
              <a:cs typeface="David Libre"/>
              <a:sym typeface="David Libre"/>
            </a:endParaRPr>
          </a:p>
        </p:txBody>
      </p:sp>
      <p:pic>
        <p:nvPicPr>
          <p:cNvPr id="198" name="Google Shape;198;p29"/>
          <p:cNvPicPr preferRelativeResize="0"/>
          <p:nvPr/>
        </p:nvPicPr>
        <p:blipFill>
          <a:blip r:embed="rId3">
            <a:alphaModFix/>
          </a:blip>
          <a:stretch>
            <a:fillRect/>
          </a:stretch>
        </p:blipFill>
        <p:spPr>
          <a:xfrm>
            <a:off x="4261375" y="3735771"/>
            <a:ext cx="4263124" cy="1150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idx="1" type="body"/>
          </p:nvPr>
        </p:nvSpPr>
        <p:spPr>
          <a:xfrm>
            <a:off x="311700" y="1152475"/>
            <a:ext cx="8520600" cy="34164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David Libre"/>
                <a:ea typeface="David Libre"/>
                <a:cs typeface="David Libre"/>
                <a:sym typeface="David Libre"/>
              </a:rPr>
              <a:t>TagsPing - This is the main collection which contains information about beacon location.</a:t>
            </a:r>
            <a:endParaRPr>
              <a:solidFill>
                <a:schemeClr val="dk1"/>
              </a:solidFill>
              <a:latin typeface="David Libre"/>
              <a:ea typeface="David Libre"/>
              <a:cs typeface="David Libre"/>
              <a:sym typeface="David Libre"/>
            </a:endParaRPr>
          </a:p>
          <a:p>
            <a:pPr indent="0" lvl="0" marL="0" rtl="0" algn="l">
              <a:spcBef>
                <a:spcPts val="1200"/>
              </a:spcBef>
              <a:spcAft>
                <a:spcPts val="0"/>
              </a:spcAft>
              <a:buNone/>
            </a:pPr>
            <a:r>
              <a:rPr lang="en">
                <a:solidFill>
                  <a:schemeClr val="dk1"/>
                </a:solidFill>
                <a:latin typeface="David Libre"/>
                <a:ea typeface="David Libre"/>
                <a:cs typeface="David Libre"/>
                <a:sym typeface="David Libre"/>
              </a:rPr>
              <a:t>It contains information such as timestamp, location and MAC address.</a:t>
            </a:r>
            <a:endParaRPr>
              <a:solidFill>
                <a:schemeClr val="dk1"/>
              </a:solidFill>
              <a:latin typeface="David Libre"/>
              <a:ea typeface="David Libre"/>
              <a:cs typeface="David Libre"/>
              <a:sym typeface="David Libre"/>
            </a:endParaRPr>
          </a:p>
          <a:p>
            <a:pPr indent="0" lvl="0" marL="0" rtl="0" algn="l">
              <a:spcBef>
                <a:spcPts val="1200"/>
              </a:spcBef>
              <a:spcAft>
                <a:spcPts val="0"/>
              </a:spcAft>
              <a:buNone/>
            </a:pPr>
            <a:r>
              <a:rPr lang="en">
                <a:solidFill>
                  <a:schemeClr val="dk1"/>
                </a:solidFill>
                <a:latin typeface="David Libre"/>
                <a:ea typeface="David Libre"/>
                <a:cs typeface="David Libre"/>
                <a:sym typeface="David Libre"/>
              </a:rPr>
              <a:t>When a user wants to see a beacon’s route it queries this collection for particular MAC address and receives multiple </a:t>
            </a:r>
            <a:r>
              <a:rPr lang="en">
                <a:solidFill>
                  <a:schemeClr val="dk1"/>
                </a:solidFill>
                <a:latin typeface="David Libre"/>
                <a:ea typeface="David Libre"/>
                <a:cs typeface="David Libre"/>
                <a:sym typeface="David Libre"/>
              </a:rPr>
              <a:t>positions</a:t>
            </a:r>
            <a:r>
              <a:rPr lang="en">
                <a:solidFill>
                  <a:schemeClr val="dk1"/>
                </a:solidFill>
                <a:latin typeface="David Libre"/>
                <a:ea typeface="David Libre"/>
                <a:cs typeface="David Libre"/>
                <a:sym typeface="David Libre"/>
              </a:rPr>
              <a:t> and timestamps which can then be used to build a route and estimate the area for searching.</a:t>
            </a:r>
            <a:endParaRPr>
              <a:solidFill>
                <a:schemeClr val="dk1"/>
              </a:solidFill>
              <a:latin typeface="David Libre"/>
              <a:ea typeface="David Libre"/>
              <a:cs typeface="David Libre"/>
              <a:sym typeface="David Libre"/>
            </a:endParaRPr>
          </a:p>
          <a:p>
            <a:pPr indent="0" lvl="0" marL="0" rtl="0" algn="l">
              <a:spcBef>
                <a:spcPts val="1200"/>
              </a:spcBef>
              <a:spcAft>
                <a:spcPts val="1200"/>
              </a:spcAft>
              <a:buNone/>
            </a:pPr>
            <a:r>
              <a:t/>
            </a:r>
            <a:endParaRPr>
              <a:solidFill>
                <a:schemeClr val="dk1"/>
              </a:solidFill>
              <a:latin typeface="David Libre"/>
              <a:ea typeface="David Libre"/>
              <a:cs typeface="David Libre"/>
              <a:sym typeface="David Libre"/>
            </a:endParaRPr>
          </a:p>
        </p:txBody>
      </p:sp>
      <p:sp>
        <p:nvSpPr>
          <p:cNvPr id="204" name="Google Shape;204;p30"/>
          <p:cNvSpPr txBox="1"/>
          <p:nvPr>
            <p:ph type="title"/>
          </p:nvPr>
        </p:nvSpPr>
        <p:spPr>
          <a:xfrm>
            <a:off x="311700" y="445025"/>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latin typeface="DavidLibre-Medium"/>
                <a:ea typeface="DavidLibre-Medium"/>
                <a:cs typeface="DavidLibre-Medium"/>
                <a:sym typeface="DavidLibre-Medium"/>
              </a:rPr>
              <a:t>Database structure (Google </a:t>
            </a:r>
            <a:r>
              <a:rPr lang="en" sz="2420">
                <a:latin typeface="DavidLibre-Medium"/>
                <a:ea typeface="DavidLibre-Medium"/>
                <a:cs typeface="DavidLibre-Medium"/>
                <a:sym typeface="DavidLibre-Medium"/>
              </a:rPr>
              <a:t>Firestore</a:t>
            </a:r>
            <a:r>
              <a:rPr lang="en" sz="2420">
                <a:latin typeface="DavidLibre-Medium"/>
                <a:ea typeface="DavidLibre-Medium"/>
                <a:cs typeface="DavidLibre-Medium"/>
                <a:sym typeface="DavidLibre-Medium"/>
              </a:rPr>
              <a:t>) cont.</a:t>
            </a:r>
            <a:endParaRPr sz="2420">
              <a:latin typeface="DavidLibre-Medium"/>
              <a:ea typeface="DavidLibre-Medium"/>
              <a:cs typeface="DavidLibre-Medium"/>
              <a:sym typeface="DavidLibre-Medium"/>
            </a:endParaRPr>
          </a:p>
        </p:txBody>
      </p:sp>
      <p:pic>
        <p:nvPicPr>
          <p:cNvPr id="205" name="Google Shape;205;p30"/>
          <p:cNvPicPr preferRelativeResize="0"/>
          <p:nvPr/>
        </p:nvPicPr>
        <p:blipFill>
          <a:blip r:embed="rId3">
            <a:alphaModFix/>
          </a:blip>
          <a:stretch>
            <a:fillRect/>
          </a:stretch>
        </p:blipFill>
        <p:spPr>
          <a:xfrm>
            <a:off x="6315700" y="3370200"/>
            <a:ext cx="2717275" cy="1675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311700" y="445025"/>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latin typeface="DavidLibre-Medium"/>
                <a:ea typeface="DavidLibre-Medium"/>
                <a:cs typeface="DavidLibre-Medium"/>
                <a:sym typeface="DavidLibre-Medium"/>
              </a:rPr>
              <a:t>Sharing beacon information</a:t>
            </a:r>
            <a:endParaRPr sz="2420">
              <a:latin typeface="DavidLibre-Medium"/>
              <a:ea typeface="DavidLibre-Medium"/>
              <a:cs typeface="DavidLibre-Medium"/>
              <a:sym typeface="DavidLibre-Medium"/>
            </a:endParaRPr>
          </a:p>
        </p:txBody>
      </p:sp>
      <p:sp>
        <p:nvSpPr>
          <p:cNvPr id="211" name="Google Shape;211;p31"/>
          <p:cNvSpPr txBox="1"/>
          <p:nvPr>
            <p:ph idx="1" type="body"/>
          </p:nvPr>
        </p:nvSpPr>
        <p:spPr>
          <a:xfrm>
            <a:off x="311700" y="1152475"/>
            <a:ext cx="8520600" cy="34164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1"/>
                </a:solidFill>
                <a:latin typeface="David Libre"/>
                <a:ea typeface="David Libre"/>
                <a:cs typeface="David Libre"/>
                <a:sym typeface="David Libre"/>
              </a:rPr>
              <a:t>To locate a beacon a request is made to Google Firebase based on the beacon’s broadcasted MAC address.</a:t>
            </a:r>
            <a:endParaRPr sz="1600">
              <a:solidFill>
                <a:schemeClr val="dk1"/>
              </a:solidFill>
              <a:latin typeface="David Libre"/>
              <a:ea typeface="David Libre"/>
              <a:cs typeface="David Libre"/>
              <a:sym typeface="David Libre"/>
            </a:endParaRPr>
          </a:p>
          <a:p>
            <a:pPr indent="0" lvl="0" marL="0" rtl="0" algn="l">
              <a:spcBef>
                <a:spcPts val="1200"/>
              </a:spcBef>
              <a:spcAft>
                <a:spcPts val="0"/>
              </a:spcAft>
              <a:buNone/>
            </a:pPr>
            <a:r>
              <a:rPr lang="en" sz="1600">
                <a:solidFill>
                  <a:schemeClr val="dk1"/>
                </a:solidFill>
                <a:latin typeface="David Libre"/>
                <a:ea typeface="David Libre"/>
                <a:cs typeface="David Libre"/>
                <a:sym typeface="David Libre"/>
              </a:rPr>
              <a:t>To share this beacon “contact” we chose to use QR code generator and scanner in our app instead of user accounts, so that family members or anyone that’s available to search can share information about beacons, this works similar to sharing a contact via QR code.</a:t>
            </a:r>
            <a:endParaRPr sz="1600">
              <a:solidFill>
                <a:schemeClr val="dk1"/>
              </a:solidFill>
              <a:latin typeface="David Libre"/>
              <a:ea typeface="David Libre"/>
              <a:cs typeface="David Libre"/>
              <a:sym typeface="David Libre"/>
            </a:endParaRPr>
          </a:p>
          <a:p>
            <a:pPr indent="0" lvl="0" marL="0" rtl="0" algn="l">
              <a:spcBef>
                <a:spcPts val="1200"/>
              </a:spcBef>
              <a:spcAft>
                <a:spcPts val="1200"/>
              </a:spcAft>
              <a:buNone/>
            </a:pPr>
            <a:r>
              <a:rPr lang="en" sz="1600">
                <a:solidFill>
                  <a:schemeClr val="dk1"/>
                </a:solidFill>
                <a:latin typeface="David Libre"/>
                <a:ea typeface="David Libre"/>
                <a:cs typeface="David Libre"/>
                <a:sym typeface="David Libre"/>
              </a:rPr>
              <a:t>This both reduces complexity, privacy concerns and provides the most “proof” of “ownership” as this requires fairly close contact with the beacon.</a:t>
            </a:r>
            <a:endParaRPr sz="1600">
              <a:solidFill>
                <a:schemeClr val="dk1"/>
              </a:solidFill>
              <a:latin typeface="David Libre"/>
              <a:ea typeface="David Libre"/>
              <a:cs typeface="David Libre"/>
              <a:sym typeface="David Libr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a:effectLst>
            <a:outerShdw blurRad="114300" rotWithShape="0" algn="bl" dist="76200">
              <a:srgbClr val="000000">
                <a:alpha val="500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990"/>
              <a:buNone/>
            </a:pPr>
            <a:r>
              <a:rPr lang="en" sz="2400">
                <a:latin typeface="DavidLibre-Medium"/>
                <a:ea typeface="DavidLibre-Medium"/>
                <a:cs typeface="DavidLibre-Medium"/>
                <a:sym typeface="DavidLibre-Medium"/>
              </a:rPr>
              <a:t>Introduction</a:t>
            </a:r>
            <a:endParaRPr sz="2400">
              <a:latin typeface="DavidLibre-Medium"/>
              <a:ea typeface="DavidLibre-Medium"/>
              <a:cs typeface="DavidLibre-Medium"/>
              <a:sym typeface="DavidLibre-Medium"/>
            </a:endParaRPr>
          </a:p>
        </p:txBody>
      </p:sp>
      <p:sp>
        <p:nvSpPr>
          <p:cNvPr id="65" name="Google Shape;65;p14"/>
          <p:cNvSpPr txBox="1"/>
          <p:nvPr>
            <p:ph idx="1" type="body"/>
          </p:nvPr>
        </p:nvSpPr>
        <p:spPr>
          <a:xfrm>
            <a:off x="311700" y="1119725"/>
            <a:ext cx="8520600" cy="34164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1"/>
                </a:solidFill>
                <a:latin typeface="David Libre"/>
                <a:ea typeface="David Libre"/>
                <a:cs typeface="David Libre"/>
                <a:sym typeface="David Libre"/>
              </a:rPr>
              <a:t>This project aims to assist in finding people at risk and lost pets.</a:t>
            </a:r>
            <a:endParaRPr sz="1600">
              <a:solidFill>
                <a:schemeClr val="dk1"/>
              </a:solidFill>
              <a:latin typeface="David Libre"/>
              <a:ea typeface="David Libre"/>
              <a:cs typeface="David Libre"/>
              <a:sym typeface="David Libre"/>
            </a:endParaRPr>
          </a:p>
          <a:p>
            <a:pPr indent="0" lvl="0" marL="0" rtl="0" algn="l">
              <a:spcBef>
                <a:spcPts val="1200"/>
              </a:spcBef>
              <a:spcAft>
                <a:spcPts val="0"/>
              </a:spcAft>
              <a:buNone/>
            </a:pPr>
            <a:r>
              <a:rPr lang="en" sz="1600">
                <a:solidFill>
                  <a:schemeClr val="dk1"/>
                </a:solidFill>
                <a:latin typeface="David Libre"/>
                <a:ea typeface="David Libre"/>
                <a:cs typeface="David Libre"/>
                <a:sym typeface="David Libre"/>
              </a:rPr>
              <a:t>In this project we’re using Bluetooth Low Energy beacons that transmit “heartbeat” impulses, which are then detected by nearby phones with our application installed.</a:t>
            </a:r>
            <a:endParaRPr sz="1600">
              <a:solidFill>
                <a:schemeClr val="dk1"/>
              </a:solidFill>
              <a:latin typeface="David Libre"/>
              <a:ea typeface="David Libre"/>
              <a:cs typeface="David Libre"/>
              <a:sym typeface="David Libre"/>
            </a:endParaRPr>
          </a:p>
          <a:p>
            <a:pPr indent="0" lvl="0" marL="0" rtl="0" algn="l">
              <a:spcBef>
                <a:spcPts val="1200"/>
              </a:spcBef>
              <a:spcAft>
                <a:spcPts val="0"/>
              </a:spcAft>
              <a:buNone/>
            </a:pPr>
            <a:r>
              <a:rPr lang="en" sz="1600">
                <a:solidFill>
                  <a:schemeClr val="dk1"/>
                </a:solidFill>
                <a:latin typeface="David Libre"/>
                <a:ea typeface="David Libre"/>
                <a:cs typeface="David Libre"/>
                <a:sym typeface="David Libre"/>
              </a:rPr>
              <a:t>The phones are then able to store the location of the beacon and later report where the beacon was located if needed.</a:t>
            </a:r>
            <a:endParaRPr sz="1600">
              <a:solidFill>
                <a:schemeClr val="dk1"/>
              </a:solidFill>
              <a:latin typeface="David Libre"/>
              <a:ea typeface="David Libre"/>
              <a:cs typeface="David Libre"/>
              <a:sym typeface="David Libre"/>
            </a:endParaRPr>
          </a:p>
          <a:p>
            <a:pPr indent="0" lvl="0" marL="0" rtl="0" algn="l">
              <a:spcBef>
                <a:spcPts val="1200"/>
              </a:spcBef>
              <a:spcAft>
                <a:spcPts val="1200"/>
              </a:spcAft>
              <a:buNone/>
            </a:pPr>
            <a:r>
              <a:rPr lang="en" sz="1600">
                <a:solidFill>
                  <a:schemeClr val="dk1"/>
                </a:solidFill>
                <a:latin typeface="David Libre"/>
                <a:ea typeface="David Libre"/>
                <a:cs typeface="David Libre"/>
                <a:sym typeface="David Libre"/>
              </a:rPr>
              <a:t>Such crowdsourcing method will allow covering vast populated areas relatively cheaply and provide accurate location information on nearby beacons.</a:t>
            </a:r>
            <a:endParaRPr sz="1600">
              <a:solidFill>
                <a:schemeClr val="dk1"/>
              </a:solidFill>
              <a:latin typeface="David Libre"/>
              <a:ea typeface="David Libre"/>
              <a:cs typeface="David Libre"/>
              <a:sym typeface="David Libr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n" sz="2400">
                <a:latin typeface="DavidLibre-Medium"/>
                <a:ea typeface="DavidLibre-Medium"/>
                <a:cs typeface="DavidLibre-Medium"/>
                <a:sym typeface="DavidLibre-Medium"/>
              </a:rPr>
              <a:t>Privacy concerns</a:t>
            </a:r>
            <a:endParaRPr sz="2400">
              <a:latin typeface="DavidLibre-Medium"/>
              <a:ea typeface="DavidLibre-Medium"/>
              <a:cs typeface="DavidLibre-Medium"/>
              <a:sym typeface="DavidLibre-Medium"/>
            </a:endParaRPr>
          </a:p>
        </p:txBody>
      </p:sp>
      <p:sp>
        <p:nvSpPr>
          <p:cNvPr id="71" name="Google Shape;71;p15"/>
          <p:cNvSpPr txBox="1"/>
          <p:nvPr>
            <p:ph idx="1" type="body"/>
          </p:nvPr>
        </p:nvSpPr>
        <p:spPr>
          <a:xfrm>
            <a:off x="311700" y="1152475"/>
            <a:ext cx="8520600" cy="3416400"/>
          </a:xfrm>
          <a:prstGeom prst="rect">
            <a:avLst/>
          </a:prstGeom>
          <a:effectLst>
            <a:outerShdw blurRad="85725" rotWithShape="0" algn="bl" dir="5400000" dist="57150">
              <a:srgbClr val="000000">
                <a:alpha val="50000"/>
              </a:srgbClr>
            </a:outerShdw>
          </a:effectLst>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lang="en" sz="1600">
                <a:solidFill>
                  <a:schemeClr val="dk1"/>
                </a:solidFill>
                <a:latin typeface="David Libre"/>
                <a:ea typeface="David Libre"/>
                <a:cs typeface="David Libre"/>
                <a:sym typeface="David Libre"/>
              </a:rPr>
              <a:t>In this project there are major implications for the privacy of both the people who would like to help, and in case where the beacon is placed on a person who might get lost their </a:t>
            </a:r>
            <a:r>
              <a:rPr lang="en" sz="1600">
                <a:solidFill>
                  <a:schemeClr val="dk1"/>
                </a:solidFill>
                <a:latin typeface="David Libre"/>
                <a:ea typeface="David Libre"/>
                <a:cs typeface="David Libre"/>
                <a:sym typeface="David Libre"/>
              </a:rPr>
              <a:t>privacy</a:t>
            </a:r>
            <a:r>
              <a:rPr lang="en" sz="1600">
                <a:solidFill>
                  <a:schemeClr val="dk1"/>
                </a:solidFill>
                <a:latin typeface="David Libre"/>
                <a:ea typeface="David Libre"/>
                <a:cs typeface="David Libre"/>
                <a:sym typeface="David Libre"/>
              </a:rPr>
              <a:t> and safety.</a:t>
            </a:r>
            <a:endParaRPr sz="1600">
              <a:solidFill>
                <a:schemeClr val="dk1"/>
              </a:solidFill>
              <a:latin typeface="David Libre"/>
              <a:ea typeface="David Libre"/>
              <a:cs typeface="David Libre"/>
              <a:sym typeface="David Libre"/>
            </a:endParaRPr>
          </a:p>
          <a:p>
            <a:pPr indent="0" lvl="0" marL="0" rtl="0" algn="l">
              <a:spcBef>
                <a:spcPts val="1200"/>
              </a:spcBef>
              <a:spcAft>
                <a:spcPts val="0"/>
              </a:spcAft>
              <a:buNone/>
            </a:pPr>
            <a:r>
              <a:rPr lang="en" sz="1600">
                <a:solidFill>
                  <a:schemeClr val="dk1"/>
                </a:solidFill>
                <a:latin typeface="David Libre"/>
                <a:ea typeface="David Libre"/>
                <a:cs typeface="David Libre"/>
                <a:sym typeface="David Libre"/>
              </a:rPr>
              <a:t>For this reason we chose to keep the minimum amount of information in the “cloud” and instead most of the information is stored locally on the phones and only transmitted when needed.</a:t>
            </a:r>
            <a:endParaRPr sz="1600">
              <a:solidFill>
                <a:schemeClr val="dk1"/>
              </a:solidFill>
              <a:latin typeface="David Libre"/>
              <a:ea typeface="David Libre"/>
              <a:cs typeface="David Libre"/>
              <a:sym typeface="David Libre"/>
            </a:endParaRPr>
          </a:p>
          <a:p>
            <a:pPr indent="0" lvl="0" marL="0" rtl="0" algn="l">
              <a:spcBef>
                <a:spcPts val="1200"/>
              </a:spcBef>
              <a:spcAft>
                <a:spcPts val="1200"/>
              </a:spcAft>
              <a:buNone/>
            </a:pPr>
            <a:r>
              <a:rPr lang="en" sz="1600">
                <a:solidFill>
                  <a:schemeClr val="dk1"/>
                </a:solidFill>
                <a:latin typeface="David Libre"/>
                <a:ea typeface="David Libre"/>
                <a:cs typeface="David Libre"/>
                <a:sym typeface="David Libre"/>
              </a:rPr>
              <a:t>This also helps reduce the power (and cost) needed in the “cloud” solution and provides less risk of a data leak to hurt privacy of the users.</a:t>
            </a:r>
            <a:endParaRPr sz="1600">
              <a:solidFill>
                <a:schemeClr val="dk1"/>
              </a:solidFill>
              <a:latin typeface="David Libre"/>
              <a:ea typeface="David Libre"/>
              <a:cs typeface="David Libre"/>
              <a:sym typeface="David Libr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n" sz="2400">
                <a:latin typeface="DavidLibre-Medium"/>
                <a:ea typeface="DavidLibre-Medium"/>
                <a:cs typeface="DavidLibre-Medium"/>
                <a:sym typeface="DavidLibre-Medium"/>
              </a:rPr>
              <a:t>Project structure</a:t>
            </a:r>
            <a:endParaRPr sz="2400">
              <a:latin typeface="DavidLibre-Medium"/>
              <a:ea typeface="DavidLibre-Medium"/>
              <a:cs typeface="DavidLibre-Medium"/>
              <a:sym typeface="DavidLibre-Medium"/>
            </a:endParaRPr>
          </a:p>
        </p:txBody>
      </p:sp>
      <p:sp>
        <p:nvSpPr>
          <p:cNvPr id="77" name="Google Shape;77;p16"/>
          <p:cNvSpPr txBox="1"/>
          <p:nvPr>
            <p:ph idx="1" type="body"/>
          </p:nvPr>
        </p:nvSpPr>
        <p:spPr>
          <a:xfrm>
            <a:off x="311700" y="1152475"/>
            <a:ext cx="8520600" cy="34164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David Libre"/>
                <a:ea typeface="David Libre"/>
                <a:cs typeface="David Libre"/>
                <a:sym typeface="David Libre"/>
              </a:rPr>
              <a:t>The project uses the beacon provided by </a:t>
            </a:r>
            <a:r>
              <a:rPr lang="en" sz="1600">
                <a:solidFill>
                  <a:schemeClr val="dk1"/>
                </a:solidFill>
                <a:latin typeface="David Libre"/>
                <a:ea typeface="David Libre"/>
                <a:cs typeface="David Libre"/>
                <a:sym typeface="David Libre"/>
              </a:rPr>
              <a:t>ERM Advanced Telematics, this beacon is </a:t>
            </a:r>
            <a:r>
              <a:rPr lang="en" sz="1600">
                <a:solidFill>
                  <a:schemeClr val="dk1"/>
                </a:solidFill>
                <a:latin typeface="David Libre"/>
                <a:ea typeface="David Libre"/>
                <a:cs typeface="David Libre"/>
                <a:sym typeface="David Libre"/>
              </a:rPr>
              <a:t>powered</a:t>
            </a:r>
            <a:r>
              <a:rPr lang="en" sz="1600">
                <a:solidFill>
                  <a:schemeClr val="dk1"/>
                </a:solidFill>
                <a:latin typeface="David Libre"/>
                <a:ea typeface="David Libre"/>
                <a:cs typeface="David Libre"/>
                <a:sym typeface="David Libre"/>
              </a:rPr>
              <a:t> by 3V lithium battery which transmits a “heartbeat” pulse detected in approximately 10 meter radius.</a:t>
            </a:r>
            <a:endParaRPr sz="1600">
              <a:solidFill>
                <a:schemeClr val="dk1"/>
              </a:solidFill>
              <a:latin typeface="David Libre"/>
              <a:ea typeface="David Libre"/>
              <a:cs typeface="David Libre"/>
              <a:sym typeface="David Libre"/>
            </a:endParaRPr>
          </a:p>
          <a:p>
            <a:pPr indent="0" lvl="0" marL="0" rtl="0" algn="l">
              <a:spcBef>
                <a:spcPts val="1200"/>
              </a:spcBef>
              <a:spcAft>
                <a:spcPts val="0"/>
              </a:spcAft>
              <a:buNone/>
            </a:pPr>
            <a:r>
              <a:rPr lang="en" sz="1600">
                <a:solidFill>
                  <a:schemeClr val="dk1"/>
                </a:solidFill>
                <a:latin typeface="David Libre"/>
                <a:ea typeface="David Libre"/>
                <a:cs typeface="David Libre"/>
                <a:sym typeface="David Libre"/>
              </a:rPr>
              <a:t>Our team has built an android application which can then detect these beacons (and several other beacon products) using the Bluetooth API, and use the phone’s location information to estimate the beacon’s location.</a:t>
            </a:r>
            <a:endParaRPr sz="1600">
              <a:solidFill>
                <a:schemeClr val="dk1"/>
              </a:solidFill>
              <a:latin typeface="David Libre"/>
              <a:ea typeface="David Libre"/>
              <a:cs typeface="David Libre"/>
              <a:sym typeface="David Libre"/>
            </a:endParaRPr>
          </a:p>
          <a:p>
            <a:pPr indent="0" lvl="0" marL="0" rtl="0" algn="l">
              <a:spcBef>
                <a:spcPts val="1200"/>
              </a:spcBef>
              <a:spcAft>
                <a:spcPts val="0"/>
              </a:spcAft>
              <a:buNone/>
            </a:pPr>
            <a:r>
              <a:rPr lang="en" sz="1600">
                <a:solidFill>
                  <a:schemeClr val="dk1"/>
                </a:solidFill>
                <a:latin typeface="David Libre"/>
                <a:ea typeface="David Libre"/>
                <a:cs typeface="David Libre"/>
                <a:sym typeface="David Libre"/>
              </a:rPr>
              <a:t>The project uses Google Firebase, which is a cloud solution for storing data in the project:</a:t>
            </a:r>
            <a:endParaRPr sz="1600">
              <a:solidFill>
                <a:schemeClr val="dk1"/>
              </a:solidFill>
              <a:latin typeface="David Libre"/>
              <a:ea typeface="David Libre"/>
              <a:cs typeface="David Libre"/>
              <a:sym typeface="David Libre"/>
            </a:endParaRPr>
          </a:p>
          <a:p>
            <a:pPr indent="-330200" lvl="0" marL="457200" rtl="0" algn="l">
              <a:spcBef>
                <a:spcPts val="1200"/>
              </a:spcBef>
              <a:spcAft>
                <a:spcPts val="0"/>
              </a:spcAft>
              <a:buClr>
                <a:schemeClr val="dk1"/>
              </a:buClr>
              <a:buSzPts val="1600"/>
              <a:buFont typeface="David Libre"/>
              <a:buChar char="●"/>
            </a:pPr>
            <a:r>
              <a:rPr lang="en" sz="1600">
                <a:solidFill>
                  <a:schemeClr val="dk1"/>
                </a:solidFill>
                <a:latin typeface="David Libre"/>
                <a:ea typeface="David Libre"/>
                <a:cs typeface="David Libre"/>
                <a:sym typeface="David Libre"/>
              </a:rPr>
              <a:t>Which beacons are currently sought after</a:t>
            </a:r>
            <a:endParaRPr sz="1600">
              <a:solidFill>
                <a:schemeClr val="dk1"/>
              </a:solidFill>
              <a:latin typeface="David Libre"/>
              <a:ea typeface="David Libre"/>
              <a:cs typeface="David Libre"/>
              <a:sym typeface="David Libre"/>
            </a:endParaRPr>
          </a:p>
          <a:p>
            <a:pPr indent="-330200" lvl="0" marL="457200" rtl="0" algn="l">
              <a:spcBef>
                <a:spcPts val="0"/>
              </a:spcBef>
              <a:spcAft>
                <a:spcPts val="0"/>
              </a:spcAft>
              <a:buClr>
                <a:schemeClr val="dk1"/>
              </a:buClr>
              <a:buSzPts val="1600"/>
              <a:buFont typeface="David Libre"/>
              <a:buChar char="●"/>
            </a:pPr>
            <a:r>
              <a:rPr lang="en" sz="1600">
                <a:solidFill>
                  <a:schemeClr val="dk1"/>
                </a:solidFill>
                <a:latin typeface="David Libre"/>
                <a:ea typeface="David Libre"/>
                <a:cs typeface="David Libre"/>
                <a:sym typeface="David Libre"/>
              </a:rPr>
              <a:t>For beacons which are currently searched for we store the time + location information</a:t>
            </a:r>
            <a:endParaRPr sz="1600">
              <a:solidFill>
                <a:schemeClr val="dk1"/>
              </a:solidFill>
              <a:latin typeface="David Libre"/>
              <a:ea typeface="David Libre"/>
              <a:cs typeface="David Libre"/>
              <a:sym typeface="David Libr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p:nvPr/>
        </p:nvSpPr>
        <p:spPr>
          <a:xfrm>
            <a:off x="6332375" y="1281500"/>
            <a:ext cx="2611500" cy="3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David Libre"/>
                <a:ea typeface="David Libre"/>
                <a:cs typeface="David Libre"/>
                <a:sym typeface="David Libre"/>
              </a:rPr>
              <a:t>Google Cloud</a:t>
            </a:r>
            <a:endParaRPr>
              <a:latin typeface="David Libre"/>
              <a:ea typeface="David Libre"/>
              <a:cs typeface="David Libre"/>
              <a:sym typeface="David Libre"/>
            </a:endParaRPr>
          </a:p>
        </p:txBody>
      </p:sp>
      <p:sp>
        <p:nvSpPr>
          <p:cNvPr id="83" name="Google Shape;83;p17"/>
          <p:cNvSpPr txBox="1"/>
          <p:nvPr>
            <p:ph type="title"/>
          </p:nvPr>
        </p:nvSpPr>
        <p:spPr>
          <a:xfrm>
            <a:off x="311700" y="445025"/>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n" sz="2400">
                <a:latin typeface="DavidLibre-Medium"/>
                <a:ea typeface="DavidLibre-Medium"/>
                <a:cs typeface="DavidLibre-Medium"/>
                <a:sym typeface="DavidLibre-Medium"/>
              </a:rPr>
              <a:t>Interaction with cloud components</a:t>
            </a:r>
            <a:endParaRPr sz="2400">
              <a:latin typeface="DavidLibre-Medium"/>
              <a:ea typeface="DavidLibre-Medium"/>
              <a:cs typeface="DavidLibre-Medium"/>
              <a:sym typeface="DavidLibre-Medium"/>
            </a:endParaRPr>
          </a:p>
        </p:txBody>
      </p:sp>
      <p:sp>
        <p:nvSpPr>
          <p:cNvPr id="84" name="Google Shape;84;p17"/>
          <p:cNvSpPr/>
          <p:nvPr/>
        </p:nvSpPr>
        <p:spPr>
          <a:xfrm>
            <a:off x="7186100" y="1898925"/>
            <a:ext cx="1000900" cy="1238425"/>
          </a:xfrm>
          <a:prstGeom prst="flowChartMagneticDisk">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avid Libre"/>
                <a:ea typeface="David Libre"/>
                <a:cs typeface="David Libre"/>
                <a:sym typeface="David Libre"/>
              </a:rPr>
              <a:t>Firestore</a:t>
            </a:r>
            <a:endParaRPr>
              <a:latin typeface="David Libre"/>
              <a:ea typeface="David Libre"/>
              <a:cs typeface="David Libre"/>
              <a:sym typeface="David Libre"/>
            </a:endParaRPr>
          </a:p>
        </p:txBody>
      </p:sp>
      <p:sp>
        <p:nvSpPr>
          <p:cNvPr id="85" name="Google Shape;85;p17"/>
          <p:cNvSpPr/>
          <p:nvPr/>
        </p:nvSpPr>
        <p:spPr>
          <a:xfrm>
            <a:off x="1013575" y="2028450"/>
            <a:ext cx="1000800" cy="1086600"/>
          </a:xfrm>
          <a:prstGeom prst="rect">
            <a:avLst/>
          </a:prstGeom>
          <a:solidFill>
            <a:srgbClr val="FF99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avid Libre"/>
                <a:ea typeface="David Libre"/>
                <a:cs typeface="David Libre"/>
                <a:sym typeface="David Libre"/>
              </a:rPr>
              <a:t>Passerby Phone</a:t>
            </a:r>
            <a:endParaRPr>
              <a:latin typeface="David Libre"/>
              <a:ea typeface="David Libre"/>
              <a:cs typeface="David Libre"/>
              <a:sym typeface="David Libre"/>
            </a:endParaRPr>
          </a:p>
        </p:txBody>
      </p:sp>
      <p:sp>
        <p:nvSpPr>
          <p:cNvPr id="86" name="Google Shape;86;p17"/>
          <p:cNvSpPr/>
          <p:nvPr/>
        </p:nvSpPr>
        <p:spPr>
          <a:xfrm>
            <a:off x="1013575" y="3836150"/>
            <a:ext cx="1000800" cy="1086600"/>
          </a:xfrm>
          <a:prstGeom prst="rect">
            <a:avLst/>
          </a:prstGeom>
          <a:solidFill>
            <a:srgbClr val="FF9900"/>
          </a:solidFill>
          <a:ln cap="flat" cmpd="sng" w="9525">
            <a:solidFill>
              <a:schemeClr val="dk2"/>
            </a:solidFill>
            <a:prstDash val="solid"/>
            <a:round/>
            <a:headEnd len="sm" w="sm" type="none"/>
            <a:tailEnd len="sm" w="sm" type="none"/>
          </a:ln>
          <a:effectLst>
            <a:outerShdw blurRad="114300" rotWithShape="0" algn="bl" dir="5400000" dist="7620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avid Libre"/>
                <a:ea typeface="David Libre"/>
                <a:cs typeface="David Libre"/>
                <a:sym typeface="David Libre"/>
              </a:rPr>
              <a:t>Phone Looking for beacon</a:t>
            </a:r>
            <a:endParaRPr>
              <a:latin typeface="David Libre"/>
              <a:ea typeface="David Libre"/>
              <a:cs typeface="David Libre"/>
              <a:sym typeface="David Libre"/>
            </a:endParaRPr>
          </a:p>
        </p:txBody>
      </p:sp>
      <p:sp>
        <p:nvSpPr>
          <p:cNvPr id="87" name="Google Shape;87;p17"/>
          <p:cNvSpPr/>
          <p:nvPr/>
        </p:nvSpPr>
        <p:spPr>
          <a:xfrm flipH="1">
            <a:off x="1623924" y="1299075"/>
            <a:ext cx="1089828" cy="782568"/>
          </a:xfrm>
          <a:prstGeom prst="lightningBolt">
            <a:avLst/>
          </a:prstGeom>
          <a:solidFill>
            <a:srgbClr val="FFF2CC"/>
          </a:solidFill>
          <a:ln cap="flat" cmpd="sng" w="9525">
            <a:solidFill>
              <a:schemeClr val="dk1"/>
            </a:solidFill>
            <a:prstDash val="solid"/>
            <a:round/>
            <a:headEnd len="sm" w="sm" type="none"/>
            <a:tailEnd len="sm" w="sm" type="none"/>
          </a:ln>
          <a:effectLst>
            <a:outerShdw blurRad="114300" rotWithShape="0" algn="bl" dir="5400000" dist="76200">
              <a:srgbClr val="000000">
                <a:alpha val="50000"/>
              </a:srgbClr>
            </a:outerShdw>
          </a:effectLst>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a:solidFill>
                <a:srgbClr val="3C78D8"/>
              </a:solidFill>
            </a:endParaRPr>
          </a:p>
        </p:txBody>
      </p:sp>
      <p:sp>
        <p:nvSpPr>
          <p:cNvPr id="88" name="Google Shape;88;p17"/>
          <p:cNvSpPr/>
          <p:nvPr/>
        </p:nvSpPr>
        <p:spPr>
          <a:xfrm>
            <a:off x="3627600" y="2597722"/>
            <a:ext cx="1888812" cy="1238436"/>
          </a:xfrm>
          <a:prstGeom prst="cloud">
            <a:avLst/>
          </a:prstGeom>
          <a:solidFill>
            <a:schemeClr val="lt2"/>
          </a:solidFill>
          <a:ln cap="flat" cmpd="sng" w="9525">
            <a:solidFill>
              <a:schemeClr val="dk2"/>
            </a:solidFill>
            <a:prstDash val="solid"/>
            <a:round/>
            <a:headEnd len="sm" w="sm" type="none"/>
            <a:tailEnd len="sm" w="sm" type="none"/>
          </a:ln>
          <a:effectLst>
            <a:outerShdw blurRad="114300" rotWithShape="0" algn="bl" dir="5400000" dist="7620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avid Libre"/>
                <a:ea typeface="David Libre"/>
                <a:cs typeface="David Libre"/>
                <a:sym typeface="David Libre"/>
              </a:rPr>
              <a:t>Internet</a:t>
            </a:r>
            <a:endParaRPr>
              <a:latin typeface="David Libre"/>
              <a:ea typeface="David Libre"/>
              <a:cs typeface="David Libre"/>
              <a:sym typeface="David Libre"/>
            </a:endParaRPr>
          </a:p>
        </p:txBody>
      </p:sp>
      <p:cxnSp>
        <p:nvCxnSpPr>
          <p:cNvPr id="89" name="Google Shape;89;p17"/>
          <p:cNvCxnSpPr>
            <a:stCxn id="85" idx="3"/>
            <a:endCxn id="88" idx="2"/>
          </p:cNvCxnSpPr>
          <p:nvPr/>
        </p:nvCxnSpPr>
        <p:spPr>
          <a:xfrm>
            <a:off x="2014375" y="2571750"/>
            <a:ext cx="1619100" cy="645300"/>
          </a:xfrm>
          <a:prstGeom prst="curvedConnector3">
            <a:avLst>
              <a:gd fmla="val 49770" name="adj1"/>
            </a:avLst>
          </a:prstGeom>
          <a:noFill/>
          <a:ln cap="flat" cmpd="sng" w="9525">
            <a:solidFill>
              <a:schemeClr val="dk1"/>
            </a:solidFill>
            <a:prstDash val="solid"/>
            <a:round/>
            <a:headEnd len="med" w="med" type="none"/>
            <a:tailEnd len="med" w="med" type="triangle"/>
          </a:ln>
        </p:spPr>
      </p:cxnSp>
      <p:cxnSp>
        <p:nvCxnSpPr>
          <p:cNvPr id="90" name="Google Shape;90;p17"/>
          <p:cNvCxnSpPr>
            <a:stCxn id="86" idx="3"/>
            <a:endCxn id="88" idx="2"/>
          </p:cNvCxnSpPr>
          <p:nvPr/>
        </p:nvCxnSpPr>
        <p:spPr>
          <a:xfrm flipH="1" rot="10800000">
            <a:off x="2014375" y="3216950"/>
            <a:ext cx="1619100" cy="1162500"/>
          </a:xfrm>
          <a:prstGeom prst="curvedConnector3">
            <a:avLst>
              <a:gd fmla="val 49770" name="adj1"/>
            </a:avLst>
          </a:prstGeom>
          <a:noFill/>
          <a:ln cap="flat" cmpd="sng" w="9525">
            <a:solidFill>
              <a:schemeClr val="dk1"/>
            </a:solidFill>
            <a:prstDash val="solid"/>
            <a:round/>
            <a:headEnd len="med" w="med" type="triangle"/>
            <a:tailEnd len="med" w="med" type="none"/>
          </a:ln>
        </p:spPr>
      </p:cxnSp>
      <p:cxnSp>
        <p:nvCxnSpPr>
          <p:cNvPr id="91" name="Google Shape;91;p17"/>
          <p:cNvCxnSpPr>
            <a:stCxn id="88" idx="0"/>
            <a:endCxn id="84" idx="2"/>
          </p:cNvCxnSpPr>
          <p:nvPr/>
        </p:nvCxnSpPr>
        <p:spPr>
          <a:xfrm flipH="1" rot="10800000">
            <a:off x="5514838" y="2518240"/>
            <a:ext cx="1671300" cy="698700"/>
          </a:xfrm>
          <a:prstGeom prst="curvedConnector3">
            <a:avLst>
              <a:gd fmla="val 50073" name="adj1"/>
            </a:avLst>
          </a:prstGeom>
          <a:noFill/>
          <a:ln cap="flat" cmpd="sng" w="9525">
            <a:solidFill>
              <a:schemeClr val="dk1"/>
            </a:solidFill>
            <a:prstDash val="solid"/>
            <a:round/>
            <a:headEnd len="med" w="med" type="none"/>
            <a:tailEnd len="med" w="med" type="none"/>
          </a:ln>
        </p:spPr>
      </p:cxnSp>
      <p:sp>
        <p:nvSpPr>
          <p:cNvPr id="92" name="Google Shape;92;p17"/>
          <p:cNvSpPr/>
          <p:nvPr/>
        </p:nvSpPr>
        <p:spPr>
          <a:xfrm>
            <a:off x="7186100" y="3257550"/>
            <a:ext cx="1000900" cy="1238425"/>
          </a:xfrm>
          <a:prstGeom prst="flowChartMagneticDisk">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avid Libre"/>
                <a:ea typeface="David Libre"/>
                <a:cs typeface="David Libre"/>
                <a:sym typeface="David Libre"/>
              </a:rPr>
              <a:t>Firebase Links</a:t>
            </a:r>
            <a:endParaRPr>
              <a:latin typeface="David Libre"/>
              <a:ea typeface="David Libre"/>
              <a:cs typeface="David Libre"/>
              <a:sym typeface="David Libre"/>
            </a:endParaRPr>
          </a:p>
        </p:txBody>
      </p:sp>
      <p:cxnSp>
        <p:nvCxnSpPr>
          <p:cNvPr id="93" name="Google Shape;93;p17"/>
          <p:cNvCxnSpPr>
            <a:stCxn id="88" idx="0"/>
            <a:endCxn id="92" idx="2"/>
          </p:cNvCxnSpPr>
          <p:nvPr/>
        </p:nvCxnSpPr>
        <p:spPr>
          <a:xfrm>
            <a:off x="5514838" y="3216940"/>
            <a:ext cx="1671300" cy="659700"/>
          </a:xfrm>
          <a:prstGeom prst="curvedConnector3">
            <a:avLst>
              <a:gd fmla="val 50073" name="adj1"/>
            </a:avLst>
          </a:prstGeom>
          <a:noFill/>
          <a:ln cap="flat" cmpd="sng" w="9525">
            <a:solidFill>
              <a:schemeClr val="dk1"/>
            </a:solidFill>
            <a:prstDash val="solid"/>
            <a:round/>
            <a:headEnd len="med" w="med" type="none"/>
            <a:tailEnd len="med" w="med" type="none"/>
          </a:ln>
        </p:spPr>
      </p:cxnSp>
      <p:sp>
        <p:nvSpPr>
          <p:cNvPr id="94" name="Google Shape;94;p17"/>
          <p:cNvSpPr/>
          <p:nvPr/>
        </p:nvSpPr>
        <p:spPr>
          <a:xfrm>
            <a:off x="2352750" y="942375"/>
            <a:ext cx="680100" cy="701100"/>
          </a:xfrm>
          <a:prstGeom prst="teardrop">
            <a:avLst>
              <a:gd fmla="val 100000" name="adj"/>
            </a:avLst>
          </a:prstGeom>
          <a:solidFill>
            <a:srgbClr val="4A86E8"/>
          </a:solidFill>
          <a:ln cap="flat" cmpd="sng" w="9525">
            <a:solidFill>
              <a:schemeClr val="dk2"/>
            </a:solidFill>
            <a:prstDash val="solid"/>
            <a:round/>
            <a:headEnd len="sm" w="sm" type="none"/>
            <a:tailEnd len="sm" w="sm" type="none"/>
          </a:ln>
          <a:effectLst>
            <a:outerShdw blurRad="114300" rotWithShape="0" algn="bl" dir="5400000" dist="76200">
              <a:srgbClr val="00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lang="en" sz="1100">
                <a:latin typeface="David Libre"/>
                <a:ea typeface="David Libre"/>
                <a:cs typeface="David Libre"/>
                <a:sym typeface="David Libre"/>
              </a:rPr>
              <a:t>Beacon</a:t>
            </a:r>
            <a:endParaRPr sz="1100">
              <a:latin typeface="David Libre"/>
              <a:ea typeface="David Libre"/>
              <a:cs typeface="David Libre"/>
              <a:sym typeface="David Libre"/>
            </a:endParaRPr>
          </a:p>
        </p:txBody>
      </p:sp>
      <p:cxnSp>
        <p:nvCxnSpPr>
          <p:cNvPr id="95" name="Google Shape;95;p17"/>
          <p:cNvCxnSpPr/>
          <p:nvPr/>
        </p:nvCxnSpPr>
        <p:spPr>
          <a:xfrm>
            <a:off x="2182550" y="2371650"/>
            <a:ext cx="1213200" cy="665100"/>
          </a:xfrm>
          <a:prstGeom prst="straightConnector1">
            <a:avLst/>
          </a:prstGeom>
          <a:noFill/>
          <a:ln cap="flat" cmpd="sng" w="38100">
            <a:solidFill>
              <a:schemeClr val="dk2"/>
            </a:solidFill>
            <a:prstDash val="solid"/>
            <a:round/>
            <a:headEnd len="med" w="med" type="none"/>
            <a:tailEnd len="med" w="med" type="triangle"/>
          </a:ln>
        </p:spPr>
      </p:cxnSp>
      <p:sp>
        <p:nvSpPr>
          <p:cNvPr id="96" name="Google Shape;96;p17"/>
          <p:cNvSpPr txBox="1"/>
          <p:nvPr/>
        </p:nvSpPr>
        <p:spPr>
          <a:xfrm rot="1798898">
            <a:off x="2435269" y="2278841"/>
            <a:ext cx="1089605" cy="40023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avid Libre"/>
                <a:ea typeface="David Libre"/>
                <a:cs typeface="David Libre"/>
                <a:sym typeface="David Libre"/>
              </a:rPr>
              <a:t>Location</a:t>
            </a:r>
            <a:endParaRPr>
              <a:latin typeface="David Libre"/>
              <a:ea typeface="David Libre"/>
              <a:cs typeface="David Libre"/>
              <a:sym typeface="David Libre"/>
            </a:endParaRPr>
          </a:p>
        </p:txBody>
      </p:sp>
      <p:cxnSp>
        <p:nvCxnSpPr>
          <p:cNvPr id="97" name="Google Shape;97;p17"/>
          <p:cNvCxnSpPr/>
          <p:nvPr/>
        </p:nvCxnSpPr>
        <p:spPr>
          <a:xfrm flipH="1">
            <a:off x="2200375" y="3790000"/>
            <a:ext cx="1373700" cy="775800"/>
          </a:xfrm>
          <a:prstGeom prst="straightConnector1">
            <a:avLst/>
          </a:prstGeom>
          <a:noFill/>
          <a:ln cap="flat" cmpd="sng" w="38100">
            <a:solidFill>
              <a:schemeClr val="dk2"/>
            </a:solidFill>
            <a:prstDash val="solid"/>
            <a:round/>
            <a:headEnd len="med" w="med" type="none"/>
            <a:tailEnd len="med" w="med" type="triangle"/>
          </a:ln>
        </p:spPr>
      </p:cxnSp>
      <p:sp>
        <p:nvSpPr>
          <p:cNvPr id="98" name="Google Shape;98;p17"/>
          <p:cNvSpPr txBox="1"/>
          <p:nvPr/>
        </p:nvSpPr>
        <p:spPr>
          <a:xfrm rot="-1798078">
            <a:off x="2552102" y="4213910"/>
            <a:ext cx="1089455" cy="40012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avid Libre"/>
                <a:ea typeface="David Libre"/>
                <a:cs typeface="David Libre"/>
                <a:sym typeface="David Libre"/>
              </a:rPr>
              <a:t>Notification</a:t>
            </a:r>
            <a:endParaRPr>
              <a:latin typeface="David Libre"/>
              <a:ea typeface="David Libre"/>
              <a:cs typeface="David Libre"/>
              <a:sym typeface="David Libr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0" y="0"/>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latin typeface="DavidLibre-Medium"/>
                <a:ea typeface="DavidLibre-Medium"/>
                <a:cs typeface="DavidLibre-Medium"/>
                <a:sym typeface="DavidLibre-Medium"/>
              </a:rPr>
              <a:t>Application screens flow</a:t>
            </a:r>
            <a:endParaRPr sz="2420">
              <a:latin typeface="DavidLibre-Medium"/>
              <a:ea typeface="DavidLibre-Medium"/>
              <a:cs typeface="DavidLibre-Medium"/>
              <a:sym typeface="DavidLibre-Medium"/>
            </a:endParaRPr>
          </a:p>
        </p:txBody>
      </p:sp>
      <p:pic>
        <p:nvPicPr>
          <p:cNvPr id="104" name="Google Shape;104;p18"/>
          <p:cNvPicPr preferRelativeResize="0"/>
          <p:nvPr/>
        </p:nvPicPr>
        <p:blipFill rotWithShape="1">
          <a:blip r:embed="rId3">
            <a:alphaModFix/>
          </a:blip>
          <a:srcRect b="0" l="2426" r="2426" t="0"/>
          <a:stretch/>
        </p:blipFill>
        <p:spPr>
          <a:xfrm>
            <a:off x="221073" y="1039413"/>
            <a:ext cx="783926" cy="1654246"/>
          </a:xfrm>
          <a:prstGeom prst="rect">
            <a:avLst/>
          </a:prstGeom>
          <a:noFill/>
          <a:ln cap="flat" cmpd="sng" w="9525">
            <a:solidFill>
              <a:srgbClr val="222222"/>
            </a:solidFill>
            <a:prstDash val="solid"/>
            <a:miter lim="8000"/>
            <a:headEnd len="sm" w="sm" type="none"/>
            <a:tailEnd len="sm" w="sm" type="none"/>
          </a:ln>
        </p:spPr>
      </p:pic>
      <p:sp>
        <p:nvSpPr>
          <p:cNvPr id="105" name="Google Shape;105;p18"/>
          <p:cNvSpPr txBox="1"/>
          <p:nvPr/>
        </p:nvSpPr>
        <p:spPr>
          <a:xfrm>
            <a:off x="43476" y="605950"/>
            <a:ext cx="1191000" cy="4311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600">
                <a:solidFill>
                  <a:schemeClr val="dk1"/>
                </a:solidFill>
                <a:latin typeface="David Libre"/>
                <a:ea typeface="David Libre"/>
                <a:cs typeface="David Libre"/>
                <a:sym typeface="David Libre"/>
              </a:rPr>
              <a:t>Main</a:t>
            </a:r>
            <a:endParaRPr sz="1600">
              <a:solidFill>
                <a:schemeClr val="dk1"/>
              </a:solidFill>
              <a:latin typeface="David Libre"/>
              <a:ea typeface="David Libre"/>
              <a:cs typeface="David Libre"/>
              <a:sym typeface="David Libre"/>
            </a:endParaRPr>
          </a:p>
        </p:txBody>
      </p:sp>
      <p:sp>
        <p:nvSpPr>
          <p:cNvPr id="106" name="Google Shape;106;p18"/>
          <p:cNvSpPr/>
          <p:nvPr/>
        </p:nvSpPr>
        <p:spPr>
          <a:xfrm>
            <a:off x="1293739" y="1848786"/>
            <a:ext cx="487200" cy="345900"/>
          </a:xfrm>
          <a:prstGeom prst="notchedRightArrow">
            <a:avLst>
              <a:gd fmla="val 50000" name="adj1"/>
              <a:gd fmla="val 50000" name="adj2"/>
            </a:avLst>
          </a:prstGeom>
          <a:solidFill>
            <a:srgbClr val="C27BA0"/>
          </a:solidFill>
          <a:ln cap="flat" cmpd="sng" w="9525">
            <a:solidFill>
              <a:srgbClr val="FFFFFF"/>
            </a:solidFill>
            <a:prstDash val="solid"/>
            <a:round/>
            <a:headEnd len="sm" w="sm" type="none"/>
            <a:tailEnd len="sm" w="sm" type="none"/>
          </a:ln>
          <a:effectLst>
            <a:outerShdw blurRad="114300" rotWithShape="0" algn="bl" dir="5400000" dist="3810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8"/>
          <p:cNvSpPr txBox="1"/>
          <p:nvPr/>
        </p:nvSpPr>
        <p:spPr>
          <a:xfrm>
            <a:off x="1630250" y="626150"/>
            <a:ext cx="1728000" cy="4311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600">
                <a:solidFill>
                  <a:schemeClr val="dk1"/>
                </a:solidFill>
                <a:latin typeface="David Libre"/>
                <a:ea typeface="David Libre"/>
                <a:cs typeface="David Libre"/>
                <a:sym typeface="David Libre"/>
              </a:rPr>
              <a:t>Connect new tag</a:t>
            </a:r>
            <a:endParaRPr sz="1600">
              <a:solidFill>
                <a:schemeClr val="dk1"/>
              </a:solidFill>
              <a:latin typeface="David Libre"/>
              <a:ea typeface="David Libre"/>
              <a:cs typeface="David Libre"/>
              <a:sym typeface="David Libre"/>
            </a:endParaRPr>
          </a:p>
        </p:txBody>
      </p:sp>
      <p:sp>
        <p:nvSpPr>
          <p:cNvPr id="108" name="Google Shape;108;p18"/>
          <p:cNvSpPr/>
          <p:nvPr/>
        </p:nvSpPr>
        <p:spPr>
          <a:xfrm>
            <a:off x="3188477" y="1848636"/>
            <a:ext cx="487200" cy="345900"/>
          </a:xfrm>
          <a:prstGeom prst="notchedRightArrow">
            <a:avLst>
              <a:gd fmla="val 50000" name="adj1"/>
              <a:gd fmla="val 50000" name="adj2"/>
            </a:avLst>
          </a:prstGeom>
          <a:solidFill>
            <a:srgbClr val="C27BA0"/>
          </a:solidFill>
          <a:ln cap="flat" cmpd="sng" w="9525">
            <a:solidFill>
              <a:srgbClr val="FFFFFF"/>
            </a:solidFill>
            <a:prstDash val="solid"/>
            <a:round/>
            <a:headEnd len="sm" w="sm" type="none"/>
            <a:tailEnd len="sm" w="sm" type="none"/>
          </a:ln>
          <a:effectLst>
            <a:outerShdw blurRad="114300" rotWithShape="0" algn="bl" dir="5400000" dist="3810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8"/>
          <p:cNvSpPr txBox="1"/>
          <p:nvPr/>
        </p:nvSpPr>
        <p:spPr>
          <a:xfrm>
            <a:off x="3819425" y="626150"/>
            <a:ext cx="1191000" cy="4311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600">
                <a:solidFill>
                  <a:schemeClr val="dk1"/>
                </a:solidFill>
                <a:latin typeface="David Libre"/>
                <a:ea typeface="David Libre"/>
                <a:cs typeface="David Libre"/>
                <a:sym typeface="David Libre"/>
              </a:rPr>
              <a:t>Tag Details</a:t>
            </a:r>
            <a:endParaRPr sz="1600">
              <a:solidFill>
                <a:schemeClr val="dk1"/>
              </a:solidFill>
              <a:latin typeface="David Libre"/>
              <a:ea typeface="David Libre"/>
              <a:cs typeface="David Libre"/>
              <a:sym typeface="David Libre"/>
            </a:endParaRPr>
          </a:p>
        </p:txBody>
      </p:sp>
      <p:sp>
        <p:nvSpPr>
          <p:cNvPr id="110" name="Google Shape;110;p18"/>
          <p:cNvSpPr/>
          <p:nvPr/>
        </p:nvSpPr>
        <p:spPr>
          <a:xfrm>
            <a:off x="5075248" y="1848483"/>
            <a:ext cx="487200" cy="346200"/>
          </a:xfrm>
          <a:prstGeom prst="notchedRightArrow">
            <a:avLst>
              <a:gd fmla="val 50000" name="adj1"/>
              <a:gd fmla="val 50000" name="adj2"/>
            </a:avLst>
          </a:prstGeom>
          <a:solidFill>
            <a:srgbClr val="C27BA0"/>
          </a:solidFill>
          <a:ln cap="flat" cmpd="sng" w="9525">
            <a:solidFill>
              <a:srgbClr val="FFFFFF"/>
            </a:solidFill>
            <a:prstDash val="solid"/>
            <a:round/>
            <a:headEnd len="sm" w="sm" type="none"/>
            <a:tailEnd len="sm" w="sm" type="none"/>
          </a:ln>
          <a:effectLst>
            <a:outerShdw blurRad="114300" rotWithShape="0" algn="bl" dir="5400000" dist="3810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8"/>
          <p:cNvSpPr/>
          <p:nvPr/>
        </p:nvSpPr>
        <p:spPr>
          <a:xfrm rot="2700000">
            <a:off x="5075323" y="2588271"/>
            <a:ext cx="487055" cy="346199"/>
          </a:xfrm>
          <a:prstGeom prst="notchedRightArrow">
            <a:avLst>
              <a:gd fmla="val 50000" name="adj1"/>
              <a:gd fmla="val 50000" name="adj2"/>
            </a:avLst>
          </a:prstGeom>
          <a:solidFill>
            <a:srgbClr val="C27BA0"/>
          </a:solidFill>
          <a:ln cap="flat" cmpd="sng" w="9525">
            <a:solidFill>
              <a:srgbClr val="FFFFFF"/>
            </a:solidFill>
            <a:prstDash val="solid"/>
            <a:round/>
            <a:headEnd len="sm" w="sm" type="none"/>
            <a:tailEnd len="sm" w="sm" type="none"/>
          </a:ln>
          <a:effectLst>
            <a:outerShdw blurRad="114300" rotWithShape="0" algn="bl" dir="5400000" dist="3810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2" name="Google Shape;112;p18"/>
          <p:cNvPicPr preferRelativeResize="0"/>
          <p:nvPr/>
        </p:nvPicPr>
        <p:blipFill rotWithShape="1">
          <a:blip r:embed="rId4">
            <a:alphaModFix/>
          </a:blip>
          <a:srcRect b="0" l="2262" r="2262" t="0"/>
          <a:stretch/>
        </p:blipFill>
        <p:spPr>
          <a:xfrm>
            <a:off x="2096725" y="3400375"/>
            <a:ext cx="783926" cy="1648676"/>
          </a:xfrm>
          <a:prstGeom prst="rect">
            <a:avLst/>
          </a:prstGeom>
          <a:noFill/>
          <a:ln cap="flat" cmpd="sng" w="9525">
            <a:solidFill>
              <a:srgbClr val="000000"/>
            </a:solidFill>
            <a:prstDash val="solid"/>
            <a:miter lim="8000"/>
            <a:headEnd len="sm" w="sm" type="none"/>
            <a:tailEnd len="sm" w="sm" type="none"/>
          </a:ln>
        </p:spPr>
      </p:pic>
      <p:sp>
        <p:nvSpPr>
          <p:cNvPr id="113" name="Google Shape;113;p18"/>
          <p:cNvSpPr/>
          <p:nvPr/>
        </p:nvSpPr>
        <p:spPr>
          <a:xfrm rot="5400000">
            <a:off x="2245077" y="2893236"/>
            <a:ext cx="487200" cy="345900"/>
          </a:xfrm>
          <a:prstGeom prst="notchedRightArrow">
            <a:avLst>
              <a:gd fmla="val 50000" name="adj1"/>
              <a:gd fmla="val 50000" name="adj2"/>
            </a:avLst>
          </a:prstGeom>
          <a:solidFill>
            <a:srgbClr val="C27BA0"/>
          </a:solidFill>
          <a:ln cap="flat" cmpd="sng" w="9525">
            <a:solidFill>
              <a:srgbClr val="FFFFFF"/>
            </a:solidFill>
            <a:prstDash val="solid"/>
            <a:round/>
            <a:headEnd len="sm" w="sm" type="none"/>
            <a:tailEnd len="sm" w="sm" type="none"/>
          </a:ln>
          <a:effectLst>
            <a:outerShdw blurRad="114300" rotWithShape="0" algn="bl" dir="5400000" dist="3810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8"/>
          <p:cNvSpPr txBox="1"/>
          <p:nvPr/>
        </p:nvSpPr>
        <p:spPr>
          <a:xfrm>
            <a:off x="1005001" y="4060400"/>
            <a:ext cx="1191000" cy="4311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David Libre"/>
                <a:ea typeface="David Libre"/>
                <a:cs typeface="David Libre"/>
                <a:sym typeface="David Libre"/>
              </a:rPr>
              <a:t>QR scanner</a:t>
            </a:r>
            <a:endParaRPr sz="1600">
              <a:solidFill>
                <a:schemeClr val="dk1"/>
              </a:solidFill>
              <a:latin typeface="David Libre"/>
              <a:ea typeface="David Libre"/>
              <a:cs typeface="David Libre"/>
              <a:sym typeface="David Libre"/>
            </a:endParaRPr>
          </a:p>
        </p:txBody>
      </p:sp>
      <p:pic>
        <p:nvPicPr>
          <p:cNvPr id="115" name="Google Shape;115;p18"/>
          <p:cNvPicPr preferRelativeResize="0"/>
          <p:nvPr/>
        </p:nvPicPr>
        <p:blipFill rotWithShape="1">
          <a:blip r:embed="rId5">
            <a:alphaModFix/>
          </a:blip>
          <a:srcRect b="0" l="2271" r="2271" t="0"/>
          <a:stretch/>
        </p:blipFill>
        <p:spPr>
          <a:xfrm>
            <a:off x="5870275" y="1042200"/>
            <a:ext cx="783925" cy="1648676"/>
          </a:xfrm>
          <a:prstGeom prst="rect">
            <a:avLst/>
          </a:prstGeom>
          <a:noFill/>
          <a:ln cap="flat" cmpd="sng" w="9525">
            <a:solidFill>
              <a:srgbClr val="222222"/>
            </a:solidFill>
            <a:prstDash val="solid"/>
            <a:miter lim="8000"/>
            <a:headEnd len="sm" w="sm" type="none"/>
            <a:tailEnd len="sm" w="sm" type="none"/>
          </a:ln>
        </p:spPr>
      </p:pic>
      <p:sp>
        <p:nvSpPr>
          <p:cNvPr id="116" name="Google Shape;116;p18"/>
          <p:cNvSpPr txBox="1"/>
          <p:nvPr/>
        </p:nvSpPr>
        <p:spPr>
          <a:xfrm>
            <a:off x="5562450" y="607350"/>
            <a:ext cx="1412400" cy="4311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600">
                <a:solidFill>
                  <a:schemeClr val="dk1"/>
                </a:solidFill>
                <a:latin typeface="David Libre"/>
                <a:ea typeface="David Libre"/>
                <a:cs typeface="David Libre"/>
                <a:sym typeface="David Libre"/>
              </a:rPr>
              <a:t>Locate</a:t>
            </a:r>
            <a:endParaRPr sz="1600">
              <a:solidFill>
                <a:schemeClr val="dk1"/>
              </a:solidFill>
              <a:latin typeface="David Libre"/>
              <a:ea typeface="David Libre"/>
              <a:cs typeface="David Libre"/>
              <a:sym typeface="David Libre"/>
            </a:endParaRPr>
          </a:p>
        </p:txBody>
      </p:sp>
      <p:pic>
        <p:nvPicPr>
          <p:cNvPr id="117" name="Google Shape;117;p18"/>
          <p:cNvPicPr preferRelativeResize="0"/>
          <p:nvPr/>
        </p:nvPicPr>
        <p:blipFill rotWithShape="1">
          <a:blip r:embed="rId6">
            <a:alphaModFix/>
          </a:blip>
          <a:srcRect b="0" l="2262" r="2262" t="0"/>
          <a:stretch/>
        </p:blipFill>
        <p:spPr>
          <a:xfrm>
            <a:off x="5870275" y="3131362"/>
            <a:ext cx="783926" cy="1648676"/>
          </a:xfrm>
          <a:prstGeom prst="rect">
            <a:avLst/>
          </a:prstGeom>
          <a:noFill/>
          <a:ln cap="flat" cmpd="sng" w="9525">
            <a:solidFill>
              <a:srgbClr val="222222"/>
            </a:solidFill>
            <a:prstDash val="solid"/>
            <a:miter lim="8000"/>
            <a:headEnd len="sm" w="sm" type="none"/>
            <a:tailEnd len="sm" w="sm" type="none"/>
          </a:ln>
        </p:spPr>
      </p:pic>
      <p:pic>
        <p:nvPicPr>
          <p:cNvPr id="118" name="Google Shape;118;p18"/>
          <p:cNvPicPr preferRelativeResize="0"/>
          <p:nvPr/>
        </p:nvPicPr>
        <p:blipFill rotWithShape="1">
          <a:blip r:embed="rId7">
            <a:alphaModFix/>
          </a:blip>
          <a:srcRect b="0" l="2290" r="2280" t="0"/>
          <a:stretch/>
        </p:blipFill>
        <p:spPr>
          <a:xfrm>
            <a:off x="7450050" y="3130990"/>
            <a:ext cx="783926" cy="1649423"/>
          </a:xfrm>
          <a:prstGeom prst="rect">
            <a:avLst/>
          </a:prstGeom>
          <a:noFill/>
          <a:ln cap="flat" cmpd="sng" w="9525">
            <a:solidFill>
              <a:srgbClr val="222222"/>
            </a:solidFill>
            <a:prstDash val="solid"/>
            <a:miter lim="8000"/>
            <a:headEnd len="sm" w="sm" type="none"/>
            <a:tailEnd len="sm" w="sm" type="none"/>
          </a:ln>
        </p:spPr>
      </p:pic>
      <p:sp>
        <p:nvSpPr>
          <p:cNvPr id="119" name="Google Shape;119;p18"/>
          <p:cNvSpPr/>
          <p:nvPr/>
        </p:nvSpPr>
        <p:spPr>
          <a:xfrm>
            <a:off x="6784823" y="3782608"/>
            <a:ext cx="487200" cy="346200"/>
          </a:xfrm>
          <a:prstGeom prst="notchedRightArrow">
            <a:avLst>
              <a:gd fmla="val 50000" name="adj1"/>
              <a:gd fmla="val 50000" name="adj2"/>
            </a:avLst>
          </a:prstGeom>
          <a:solidFill>
            <a:srgbClr val="C27BA0"/>
          </a:solidFill>
          <a:ln cap="flat" cmpd="sng" w="9525">
            <a:solidFill>
              <a:srgbClr val="FFFFFF"/>
            </a:solidFill>
            <a:prstDash val="solid"/>
            <a:round/>
            <a:headEnd len="sm" w="sm" type="none"/>
            <a:tailEnd len="sm" w="sm" type="none"/>
          </a:ln>
          <a:effectLst>
            <a:outerShdw blurRad="114300" rotWithShape="0" algn="bl" dir="5400000" dist="3810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8"/>
          <p:cNvSpPr txBox="1"/>
          <p:nvPr/>
        </p:nvSpPr>
        <p:spPr>
          <a:xfrm>
            <a:off x="5443988" y="4781450"/>
            <a:ext cx="1636500" cy="4311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600">
                <a:solidFill>
                  <a:schemeClr val="dk1"/>
                </a:solidFill>
                <a:latin typeface="David Libre"/>
                <a:ea typeface="David Libre"/>
                <a:cs typeface="David Libre"/>
                <a:sym typeface="David Libre"/>
              </a:rPr>
              <a:t>E</a:t>
            </a:r>
            <a:r>
              <a:rPr lang="en" sz="1600">
                <a:solidFill>
                  <a:schemeClr val="dk1"/>
                </a:solidFill>
                <a:latin typeface="David Libre"/>
                <a:ea typeface="David Libre"/>
                <a:cs typeface="David Libre"/>
                <a:sym typeface="David Libre"/>
              </a:rPr>
              <a:t>xpiry</a:t>
            </a:r>
            <a:r>
              <a:rPr lang="en" sz="1600">
                <a:solidFill>
                  <a:schemeClr val="dk1"/>
                </a:solidFill>
                <a:latin typeface="David Libre"/>
                <a:ea typeface="David Libre"/>
                <a:cs typeface="David Libre"/>
                <a:sym typeface="David Libre"/>
              </a:rPr>
              <a:t> </a:t>
            </a:r>
            <a:r>
              <a:rPr lang="en" sz="1600">
                <a:solidFill>
                  <a:schemeClr val="dk1"/>
                </a:solidFill>
                <a:latin typeface="David Libre"/>
                <a:ea typeface="David Libre"/>
                <a:cs typeface="David Libre"/>
                <a:sym typeface="David Libre"/>
              </a:rPr>
              <a:t>selection</a:t>
            </a:r>
            <a:endParaRPr sz="1600">
              <a:solidFill>
                <a:schemeClr val="dk1"/>
              </a:solidFill>
              <a:latin typeface="David Libre"/>
              <a:ea typeface="David Libre"/>
              <a:cs typeface="David Libre"/>
              <a:sym typeface="David Libre"/>
            </a:endParaRPr>
          </a:p>
        </p:txBody>
      </p:sp>
      <p:sp>
        <p:nvSpPr>
          <p:cNvPr id="121" name="Google Shape;121;p18"/>
          <p:cNvSpPr txBox="1"/>
          <p:nvPr/>
        </p:nvSpPr>
        <p:spPr>
          <a:xfrm>
            <a:off x="7285650" y="4780400"/>
            <a:ext cx="1191000" cy="4311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600">
                <a:solidFill>
                  <a:schemeClr val="dk1"/>
                </a:solidFill>
                <a:latin typeface="David Libre"/>
                <a:ea typeface="David Libre"/>
                <a:cs typeface="David Libre"/>
                <a:sym typeface="David Libre"/>
              </a:rPr>
              <a:t>Share</a:t>
            </a:r>
            <a:endParaRPr sz="1600">
              <a:solidFill>
                <a:schemeClr val="dk1"/>
              </a:solidFill>
              <a:latin typeface="David Libre"/>
              <a:ea typeface="David Libre"/>
              <a:cs typeface="David Libre"/>
              <a:sym typeface="David Libre"/>
            </a:endParaRPr>
          </a:p>
        </p:txBody>
      </p:sp>
      <p:pic>
        <p:nvPicPr>
          <p:cNvPr id="122" name="Google Shape;122;p18"/>
          <p:cNvPicPr preferRelativeResize="0"/>
          <p:nvPr/>
        </p:nvPicPr>
        <p:blipFill rotWithShape="1">
          <a:blip r:embed="rId8">
            <a:alphaModFix/>
          </a:blip>
          <a:srcRect b="406" l="0" r="0" t="406"/>
          <a:stretch/>
        </p:blipFill>
        <p:spPr>
          <a:xfrm>
            <a:off x="2069700" y="1042200"/>
            <a:ext cx="830018" cy="1648675"/>
          </a:xfrm>
          <a:prstGeom prst="rect">
            <a:avLst/>
          </a:prstGeom>
          <a:noFill/>
          <a:ln cap="flat" cmpd="sng" w="9525">
            <a:solidFill>
              <a:srgbClr val="222222"/>
            </a:solidFill>
            <a:prstDash val="solid"/>
            <a:miter lim="8000"/>
            <a:headEnd len="sm" w="sm" type="none"/>
            <a:tailEnd len="sm" w="sm" type="none"/>
          </a:ln>
        </p:spPr>
      </p:pic>
      <p:pic>
        <p:nvPicPr>
          <p:cNvPr id="123" name="Google Shape;123;p18"/>
          <p:cNvPicPr preferRelativeResize="0"/>
          <p:nvPr/>
        </p:nvPicPr>
        <p:blipFill>
          <a:blip r:embed="rId9">
            <a:alphaModFix/>
          </a:blip>
          <a:stretch>
            <a:fillRect/>
          </a:stretch>
        </p:blipFill>
        <p:spPr>
          <a:xfrm>
            <a:off x="3971099" y="1026350"/>
            <a:ext cx="830026" cy="1666292"/>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0" y="0"/>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latin typeface="DavidLibre-Medium"/>
                <a:ea typeface="DavidLibre-Medium"/>
                <a:cs typeface="DavidLibre-Medium"/>
                <a:sym typeface="DavidLibre-Medium"/>
              </a:rPr>
              <a:t>Main Screen</a:t>
            </a:r>
            <a:endParaRPr sz="2420">
              <a:latin typeface="DavidLibre-Medium"/>
              <a:ea typeface="DavidLibre-Medium"/>
              <a:cs typeface="DavidLibre-Medium"/>
              <a:sym typeface="DavidLibre-Medium"/>
            </a:endParaRPr>
          </a:p>
        </p:txBody>
      </p:sp>
      <p:pic>
        <p:nvPicPr>
          <p:cNvPr id="129" name="Google Shape;129;p19"/>
          <p:cNvPicPr preferRelativeResize="0"/>
          <p:nvPr/>
        </p:nvPicPr>
        <p:blipFill>
          <a:blip r:embed="rId3">
            <a:alphaModFix/>
          </a:blip>
          <a:stretch>
            <a:fillRect/>
          </a:stretch>
        </p:blipFill>
        <p:spPr>
          <a:xfrm>
            <a:off x="6582287" y="1"/>
            <a:ext cx="2561712" cy="5143501"/>
          </a:xfrm>
          <a:prstGeom prst="rect">
            <a:avLst/>
          </a:prstGeom>
          <a:noFill/>
          <a:ln cap="flat" cmpd="sng" w="25400">
            <a:solidFill>
              <a:srgbClr val="000000"/>
            </a:solidFill>
            <a:prstDash val="solid"/>
            <a:miter lim="8000"/>
            <a:headEnd len="sm" w="sm" type="none"/>
            <a:tailEnd len="sm" w="sm" type="none"/>
          </a:ln>
        </p:spPr>
      </p:pic>
      <p:sp>
        <p:nvSpPr>
          <p:cNvPr id="130" name="Google Shape;130;p19"/>
          <p:cNvSpPr txBox="1"/>
          <p:nvPr/>
        </p:nvSpPr>
        <p:spPr>
          <a:xfrm>
            <a:off x="342050" y="909400"/>
            <a:ext cx="6240600" cy="28938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David Libre"/>
                <a:ea typeface="David Libre"/>
                <a:cs typeface="David Libre"/>
                <a:sym typeface="David Libre"/>
              </a:rPr>
              <a:t>This is the main application screen.</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The user will be able to see his registered tags here; battery status, distance, alias and icon for each tag.</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The switch at the bottom allows turning off scanning to save battery.</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Clicking on each tag navigates to tag details screen.</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Clicking on “Add tag” will navigate to screen that allows adding a new tag.</a:t>
            </a:r>
            <a:endParaRPr sz="1600">
              <a:latin typeface="David Libre"/>
              <a:ea typeface="David Libre"/>
              <a:cs typeface="David Libre"/>
              <a:sym typeface="David Libr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0" y="0"/>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latin typeface="DavidLibre-Medium"/>
                <a:ea typeface="DavidLibre-Medium"/>
                <a:cs typeface="DavidLibre-Medium"/>
                <a:sym typeface="DavidLibre-Medium"/>
              </a:rPr>
              <a:t>Connect New Tag Screen</a:t>
            </a:r>
            <a:endParaRPr sz="2420">
              <a:latin typeface="DavidLibre-Medium"/>
              <a:ea typeface="DavidLibre-Medium"/>
              <a:cs typeface="DavidLibre-Medium"/>
              <a:sym typeface="DavidLibre-Medium"/>
            </a:endParaRPr>
          </a:p>
        </p:txBody>
      </p:sp>
      <p:sp>
        <p:nvSpPr>
          <p:cNvPr id="136" name="Google Shape;136;p20"/>
          <p:cNvSpPr txBox="1"/>
          <p:nvPr/>
        </p:nvSpPr>
        <p:spPr>
          <a:xfrm>
            <a:off x="342050" y="909400"/>
            <a:ext cx="6240600" cy="21549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David Libre"/>
                <a:ea typeface="David Libre"/>
                <a:cs typeface="David Libre"/>
                <a:sym typeface="David Libre"/>
              </a:rPr>
              <a:t>This is the screen that allows connecting to new tags.</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The main area in this screen lists the tags detected nearby.</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Clicking on one of the tags will add it to the application and navigate to tag details screen to allow editing or taking a photo for icon.</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Scan QR Code button will navigate to the QR scanner screen.</a:t>
            </a:r>
            <a:endParaRPr sz="1600">
              <a:latin typeface="David Libre"/>
              <a:ea typeface="David Libre"/>
              <a:cs typeface="David Libre"/>
              <a:sym typeface="David Libre"/>
            </a:endParaRPr>
          </a:p>
        </p:txBody>
      </p:sp>
      <p:pic>
        <p:nvPicPr>
          <p:cNvPr id="137" name="Google Shape;137;p20"/>
          <p:cNvPicPr preferRelativeResize="0"/>
          <p:nvPr/>
        </p:nvPicPr>
        <p:blipFill>
          <a:blip r:embed="rId3">
            <a:alphaModFix/>
          </a:blip>
          <a:stretch>
            <a:fillRect/>
          </a:stretch>
        </p:blipFill>
        <p:spPr>
          <a:xfrm>
            <a:off x="6582650" y="1"/>
            <a:ext cx="2561350" cy="5142769"/>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0" y="0"/>
            <a:ext cx="8520600" cy="572700"/>
          </a:xfrm>
          <a:prstGeom prst="rect">
            <a:avLst/>
          </a:prstGeom>
          <a:effectLst>
            <a:outerShdw blurRad="114300" rotWithShape="0" algn="bl" dir="5400000" dist="762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latin typeface="DavidLibre-Medium"/>
                <a:ea typeface="DavidLibre-Medium"/>
                <a:cs typeface="DavidLibre-Medium"/>
                <a:sym typeface="DavidLibre-Medium"/>
              </a:rPr>
              <a:t>Tag Details </a:t>
            </a:r>
            <a:r>
              <a:rPr lang="en" sz="2420">
                <a:latin typeface="DavidLibre-Medium"/>
                <a:ea typeface="DavidLibre-Medium"/>
                <a:cs typeface="DavidLibre-Medium"/>
                <a:sym typeface="DavidLibre-Medium"/>
              </a:rPr>
              <a:t>Screen</a:t>
            </a:r>
            <a:endParaRPr sz="2420">
              <a:latin typeface="DavidLibre-Medium"/>
              <a:ea typeface="DavidLibre-Medium"/>
              <a:cs typeface="DavidLibre-Medium"/>
              <a:sym typeface="DavidLibre-Medium"/>
            </a:endParaRPr>
          </a:p>
        </p:txBody>
      </p:sp>
      <p:sp>
        <p:nvSpPr>
          <p:cNvPr id="143" name="Google Shape;143;p21"/>
          <p:cNvSpPr txBox="1"/>
          <p:nvPr/>
        </p:nvSpPr>
        <p:spPr>
          <a:xfrm>
            <a:off x="342050" y="909400"/>
            <a:ext cx="6240600" cy="4125000"/>
          </a:xfrm>
          <a:prstGeom prst="rect">
            <a:avLst/>
          </a:prstGeom>
          <a:noFill/>
          <a:ln>
            <a:noFill/>
          </a:ln>
          <a:effectLst>
            <a:outerShdw blurRad="114300" rotWithShape="0" algn="bl" dir="5400000" dist="762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David Libre"/>
                <a:ea typeface="David Libre"/>
                <a:cs typeface="David Libre"/>
                <a:sym typeface="David Libre"/>
              </a:rPr>
              <a:t>This screen allows looking at tag details and modify the tag.</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The user is able to see and modify the tag’s name.</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The screen lists a few details such as distance to tag if available, battery status and MAC address.</a:t>
            </a:r>
            <a:endParaRPr sz="1600">
              <a:latin typeface="David Libre"/>
              <a:ea typeface="David Libre"/>
              <a:cs typeface="David Libre"/>
              <a:sym typeface="David Libre"/>
            </a:endParaRPr>
          </a:p>
          <a:p>
            <a:pPr indent="0" lvl="0" marL="0" rtl="0" algn="l">
              <a:spcBef>
                <a:spcPts val="0"/>
              </a:spcBef>
              <a:spcAft>
                <a:spcPts val="0"/>
              </a:spcAft>
              <a:buNone/>
            </a:pPr>
            <a:r>
              <a:t/>
            </a:r>
            <a:endParaRPr sz="1600">
              <a:solidFill>
                <a:schemeClr val="dk1"/>
              </a:solidFill>
              <a:latin typeface="David Libre"/>
              <a:ea typeface="David Libre"/>
              <a:cs typeface="David Libre"/>
              <a:sym typeface="David Libre"/>
            </a:endParaRPr>
          </a:p>
          <a:p>
            <a:pPr indent="0" lvl="0" marL="0" rtl="0" algn="l">
              <a:spcBef>
                <a:spcPts val="0"/>
              </a:spcBef>
              <a:spcAft>
                <a:spcPts val="0"/>
              </a:spcAft>
              <a:buClr>
                <a:schemeClr val="dk1"/>
              </a:buClr>
              <a:buSzPts val="1100"/>
              <a:buFont typeface="Arial"/>
              <a:buNone/>
            </a:pPr>
            <a:r>
              <a:rPr lang="en" sz="1600">
                <a:solidFill>
                  <a:schemeClr val="dk1"/>
                </a:solidFill>
                <a:latin typeface="David Libre"/>
                <a:ea typeface="David Libre"/>
                <a:cs typeface="David Libre"/>
                <a:sym typeface="David Libre"/>
              </a:rPr>
              <a:t>Clicking the photo will allow taking a new photo for the tag’s icon.</a:t>
            </a:r>
            <a:endParaRPr sz="1600">
              <a:solidFill>
                <a:schemeClr val="dk1"/>
              </a:solidFill>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Reset battery estimate button will reset the battery status stored in the application, this can be done by the user at battery replacement to allow rough estimate of battery remaining.</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Locate button will navigate to screen that allows looking at a map of tag past locations.</a:t>
            </a:r>
            <a:endParaRPr sz="1600">
              <a:latin typeface="David Libre"/>
              <a:ea typeface="David Libre"/>
              <a:cs typeface="David Libre"/>
              <a:sym typeface="David Libre"/>
            </a:endParaRPr>
          </a:p>
          <a:p>
            <a:pPr indent="0" lvl="0" marL="0" rtl="0" algn="l">
              <a:spcBef>
                <a:spcPts val="0"/>
              </a:spcBef>
              <a:spcAft>
                <a:spcPts val="0"/>
              </a:spcAft>
              <a:buNone/>
            </a:pPr>
            <a:r>
              <a:t/>
            </a:r>
            <a:endParaRPr sz="1600">
              <a:latin typeface="David Libre"/>
              <a:ea typeface="David Libre"/>
              <a:cs typeface="David Libre"/>
              <a:sym typeface="David Libre"/>
            </a:endParaRPr>
          </a:p>
          <a:p>
            <a:pPr indent="0" lvl="0" marL="0" rtl="0" algn="l">
              <a:spcBef>
                <a:spcPts val="0"/>
              </a:spcBef>
              <a:spcAft>
                <a:spcPts val="0"/>
              </a:spcAft>
              <a:buNone/>
            </a:pPr>
            <a:r>
              <a:rPr lang="en" sz="1600">
                <a:latin typeface="David Libre"/>
                <a:ea typeface="David Libre"/>
                <a:cs typeface="David Libre"/>
                <a:sym typeface="David Libre"/>
              </a:rPr>
              <a:t>Share button will allow sharing the tag information to another device via QR code or a URL.</a:t>
            </a:r>
            <a:endParaRPr sz="1600">
              <a:latin typeface="David Libre"/>
              <a:ea typeface="David Libre"/>
              <a:cs typeface="David Libre"/>
              <a:sym typeface="David Libre"/>
            </a:endParaRPr>
          </a:p>
        </p:txBody>
      </p:sp>
      <p:pic>
        <p:nvPicPr>
          <p:cNvPr id="144" name="Google Shape;144;p21"/>
          <p:cNvPicPr preferRelativeResize="0"/>
          <p:nvPr/>
        </p:nvPicPr>
        <p:blipFill>
          <a:blip r:embed="rId3">
            <a:alphaModFix/>
          </a:blip>
          <a:stretch>
            <a:fillRect/>
          </a:stretch>
        </p:blipFill>
        <p:spPr>
          <a:xfrm>
            <a:off x="6582650" y="0"/>
            <a:ext cx="2561351" cy="5141984"/>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