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4" r:id="rId1"/>
  </p:sldMasterIdLst>
  <p:sldIdLst>
    <p:sldId id="256" r:id="rId2"/>
    <p:sldId id="257" r:id="rId3"/>
    <p:sldId id="258" r:id="rId4"/>
    <p:sldId id="259" r:id="rId5"/>
    <p:sldId id="261" r:id="rId6"/>
    <p:sldId id="260" r:id="rId7"/>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60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2/16/2023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3063226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2/16/2023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58900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2/16/2023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814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2/16/2023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82106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2/16/2023</a:t>
            </a:fld>
            <a:endParaRPr lang="en-US" dirty="0"/>
          </a:p>
        </p:txBody>
      </p:sp>
    </p:spTree>
    <p:extLst>
      <p:ext uri="{BB962C8B-B14F-4D97-AF65-F5344CB8AC3E}">
        <p14:creationId xmlns:p14="http://schemas.microsoft.com/office/powerpoint/2010/main" val="2578430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2/16/2023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12311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2/16/2023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26630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2/16/2023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57838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2/16/2023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72642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2/16/2023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72029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2/16/2023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50946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lIns="109728" tIns="109728" rIns="109728" bIns="91440" anchor="b"/>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lIns="109728" tIns="109728" rIns="109728"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lIns="109728" tIns="109728" rIns="109728" bIns="91440" anchor="ctr"/>
          <a:lstStyle>
            <a:lvl1pPr algn="r">
              <a:defRPr sz="1100" spc="0" baseline="0">
                <a:solidFill>
                  <a:schemeClr val="tx1">
                    <a:lumMod val="75000"/>
                    <a:lumOff val="25000"/>
                  </a:schemeClr>
                </a:solidFill>
                <a:latin typeface="+mj-lt"/>
              </a:defRPr>
            </a:lvl1pPr>
          </a:lstStyle>
          <a:p>
            <a:fld id="{C4408324-A84C-4A45-93B6-78D079CCE772}" type="datetime1">
              <a:rPr lang="en-US" smtClean="0"/>
              <a:t>2/16/2023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lIns="109728" tIns="109728" rIns="109728" bIns="91440" anchor="ctr"/>
          <a:lstStyle>
            <a:lvl1pPr algn="l">
              <a:defRPr sz="1100" spc="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lIns="109728" tIns="109728" rIns="109728" bIns="91440" anchor="b"/>
          <a:lstStyle>
            <a:lvl1pPr algn="r">
              <a:defRPr sz="1600" b="1" spc="0"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70356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130000"/>
        </a:lnSpc>
        <a:spcBef>
          <a:spcPct val="0"/>
        </a:spcBef>
        <a:buNone/>
        <a:defRPr sz="3800" b="1" kern="1200" spc="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2000" b="0" kern="1200" spc="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800" kern="1200" spc="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600" i="1" kern="1200" spc="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600" kern="1200" spc="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600" i="1" kern="1200" spc="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satec-global.com/h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מgenetic מופשט רעיון">
            <a:extLst>
              <a:ext uri="{FF2B5EF4-FFF2-40B4-BE49-F238E27FC236}">
                <a16:creationId xmlns:a16="http://schemas.microsoft.com/office/drawing/2014/main" id="{5EA8FB7F-235E-C50A-338D-9A234948F9EB}"/>
              </a:ext>
            </a:extLst>
          </p:cNvPr>
          <p:cNvPicPr>
            <a:picLocks noChangeAspect="1"/>
          </p:cNvPicPr>
          <p:nvPr/>
        </p:nvPicPr>
        <p:blipFill rotWithShape="1">
          <a:blip r:embed="rId2"/>
          <a:srcRect t="7950" r="2" b="2783"/>
          <a:stretch/>
        </p:blipFill>
        <p:spPr>
          <a:xfrm>
            <a:off x="4487333" y="10"/>
            <a:ext cx="7704667" cy="6877868"/>
          </a:xfrm>
          <a:custGeom>
            <a:avLst/>
            <a:gdLst/>
            <a:ahLst/>
            <a:cxnLst/>
            <a:rect l="l" t="t" r="r" b="b"/>
            <a:pathLst>
              <a:path w="7704667" h="6877878">
                <a:moveTo>
                  <a:pt x="0" y="0"/>
                </a:moveTo>
                <a:lnTo>
                  <a:pt x="7704667" y="0"/>
                </a:lnTo>
                <a:lnTo>
                  <a:pt x="7704667" y="6877878"/>
                </a:lnTo>
                <a:lnTo>
                  <a:pt x="0" y="6877878"/>
                </a:lnTo>
                <a:lnTo>
                  <a:pt x="0" y="6867939"/>
                </a:lnTo>
                <a:lnTo>
                  <a:pt x="146217" y="6867939"/>
                </a:lnTo>
                <a:lnTo>
                  <a:pt x="252811" y="6795007"/>
                </a:lnTo>
                <a:cubicBezTo>
                  <a:pt x="428996" y="6667346"/>
                  <a:pt x="601946" y="6529451"/>
                  <a:pt x="776494" y="6388681"/>
                </a:cubicBezTo>
                <a:cubicBezTo>
                  <a:pt x="1734992" y="5615677"/>
                  <a:pt x="2676361" y="4981124"/>
                  <a:pt x="2676361" y="3631852"/>
                </a:cubicBezTo>
                <a:cubicBezTo>
                  <a:pt x="2676361" y="2101350"/>
                  <a:pt x="2094814" y="761014"/>
                  <a:pt x="1053668" y="20384"/>
                </a:cubicBezTo>
                <a:lnTo>
                  <a:pt x="1038069" y="9939"/>
                </a:lnTo>
                <a:lnTo>
                  <a:pt x="0" y="9939"/>
                </a:lnTo>
                <a:close/>
              </a:path>
            </a:pathLst>
          </a:custGeom>
        </p:spPr>
      </p:pic>
      <p:sp>
        <p:nvSpPr>
          <p:cNvPr id="27" name="Freeform: Shape 26">
            <a:extLst>
              <a:ext uri="{FF2B5EF4-FFF2-40B4-BE49-F238E27FC236}">
                <a16:creationId xmlns:a16="http://schemas.microsoft.com/office/drawing/2014/main" id="{DCD36D47-40B7-494B-B249-3CBA333DE2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75746" cy="6858000"/>
          </a:xfrm>
          <a:custGeom>
            <a:avLst/>
            <a:gdLst>
              <a:gd name="connsiteX0" fmla="*/ 0 w 7475746"/>
              <a:gd name="connsiteY0" fmla="*/ 0 h 6858000"/>
              <a:gd name="connsiteX1" fmla="*/ 5859459 w 7475746"/>
              <a:gd name="connsiteY1" fmla="*/ 0 h 6858000"/>
              <a:gd name="connsiteX2" fmla="*/ 5874848 w 7475746"/>
              <a:gd name="connsiteY2" fmla="*/ 10445 h 6858000"/>
              <a:gd name="connsiteX3" fmla="*/ 7475746 w 7475746"/>
              <a:gd name="connsiteY3" fmla="*/ 3621913 h 6858000"/>
              <a:gd name="connsiteX4" fmla="*/ 5601397 w 7475746"/>
              <a:gd name="connsiteY4" fmla="*/ 6378742 h 6858000"/>
              <a:gd name="connsiteX5" fmla="*/ 5084748 w 7475746"/>
              <a:gd name="connsiteY5" fmla="*/ 6785068 h 6858000"/>
              <a:gd name="connsiteX6" fmla="*/ 4979585 w 7475746"/>
              <a:gd name="connsiteY6" fmla="*/ 6858000 h 6858000"/>
              <a:gd name="connsiteX7" fmla="*/ 0 w 7475746"/>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75746" h="6858000">
                <a:moveTo>
                  <a:pt x="0" y="0"/>
                </a:moveTo>
                <a:lnTo>
                  <a:pt x="5859459" y="0"/>
                </a:lnTo>
                <a:lnTo>
                  <a:pt x="5874848" y="10445"/>
                </a:lnTo>
                <a:cubicBezTo>
                  <a:pt x="6902010" y="751075"/>
                  <a:pt x="7475746" y="2091411"/>
                  <a:pt x="7475746" y="3621913"/>
                </a:cubicBezTo>
                <a:cubicBezTo>
                  <a:pt x="7475746" y="4971185"/>
                  <a:pt x="6547021" y="5605738"/>
                  <a:pt x="5601397" y="6378742"/>
                </a:cubicBezTo>
                <a:cubicBezTo>
                  <a:pt x="5429193" y="6519512"/>
                  <a:pt x="5258566" y="6657407"/>
                  <a:pt x="5084748" y="6785068"/>
                </a:cubicBezTo>
                <a:lnTo>
                  <a:pt x="4979585"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29" name="Freeform: Shape 28">
            <a:extLst>
              <a:ext uri="{FF2B5EF4-FFF2-40B4-BE49-F238E27FC236}">
                <a16:creationId xmlns:a16="http://schemas.microsoft.com/office/drawing/2014/main" id="{03AD0D1C-F8BA-4CD1-BC4D-BE1823F3EB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7283242" cy="6858000"/>
          </a:xfrm>
          <a:custGeom>
            <a:avLst/>
            <a:gdLst>
              <a:gd name="connsiteX0" fmla="*/ 0 w 7163694"/>
              <a:gd name="connsiteY0" fmla="*/ 0 h 6858000"/>
              <a:gd name="connsiteX1" fmla="*/ 5525402 w 7163694"/>
              <a:gd name="connsiteY1" fmla="*/ 0 h 6858000"/>
              <a:gd name="connsiteX2" fmla="*/ 5541001 w 7163694"/>
              <a:gd name="connsiteY2" fmla="*/ 10445 h 6858000"/>
              <a:gd name="connsiteX3" fmla="*/ 7163694 w 7163694"/>
              <a:gd name="connsiteY3" fmla="*/ 3621913 h 6858000"/>
              <a:gd name="connsiteX4" fmla="*/ 5263827 w 7163694"/>
              <a:gd name="connsiteY4" fmla="*/ 6378742 h 6858000"/>
              <a:gd name="connsiteX5" fmla="*/ 4740144 w 7163694"/>
              <a:gd name="connsiteY5" fmla="*/ 6785068 h 6858000"/>
              <a:gd name="connsiteX6" fmla="*/ 4633550 w 7163694"/>
              <a:gd name="connsiteY6" fmla="*/ 6858000 h 6858000"/>
              <a:gd name="connsiteX7" fmla="*/ 0 w 7163694"/>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63694" h="6858000">
                <a:moveTo>
                  <a:pt x="0" y="0"/>
                </a:moveTo>
                <a:lnTo>
                  <a:pt x="5525402" y="0"/>
                </a:lnTo>
                <a:lnTo>
                  <a:pt x="5541001" y="10445"/>
                </a:lnTo>
                <a:cubicBezTo>
                  <a:pt x="6582147" y="751075"/>
                  <a:pt x="7163694" y="2091411"/>
                  <a:pt x="7163694" y="3621913"/>
                </a:cubicBezTo>
                <a:cubicBezTo>
                  <a:pt x="7163694" y="4971185"/>
                  <a:pt x="6222325" y="5605738"/>
                  <a:pt x="5263827" y="6378742"/>
                </a:cubicBezTo>
                <a:cubicBezTo>
                  <a:pt x="5089279" y="6519512"/>
                  <a:pt x="4916329" y="6657407"/>
                  <a:pt x="4740144" y="6785068"/>
                </a:cubicBezTo>
                <a:lnTo>
                  <a:pt x="4633550"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1" name="Freeform: Shape 30">
            <a:extLst>
              <a:ext uri="{FF2B5EF4-FFF2-40B4-BE49-F238E27FC236}">
                <a16:creationId xmlns:a16="http://schemas.microsoft.com/office/drawing/2014/main" id="{FBA7E51E-7B6A-4A79-8F84-47C845C7A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9836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Rectangle 1">
            <a:extLst>
              <a:ext uri="{FF2B5EF4-FFF2-40B4-BE49-F238E27FC236}">
                <a16:creationId xmlns:a16="http://schemas.microsoft.com/office/drawing/2014/main" id="{E93AFAD5-A7F5-93BD-C136-1C7190F7EA7A}"/>
              </a:ext>
            </a:extLst>
          </p:cNvPr>
          <p:cNvSpPr>
            <a:spLocks noGrp="1" noChangeArrowheads="1"/>
          </p:cNvSpPr>
          <p:nvPr>
            <p:ph type="ctrTitle"/>
          </p:nvPr>
        </p:nvSpPr>
        <p:spPr bwMode="auto">
          <a:xfrm>
            <a:off x="427042" y="489276"/>
            <a:ext cx="5872295" cy="2802768"/>
          </a:xfrm>
          <a:prstGeom prst="rect">
            <a:avLst/>
          </a:prstGeom>
          <a:solidFill>
            <a:srgbClr val="EEEBE2"/>
          </a:solidFill>
        </p:spPr>
        <p:txBody>
          <a:bodyPr vert="horz" lIns="0" tIns="0" rIns="0" bIns="0" numCol="1" anchor="b" anchorCtr="0" compatLnSpc="1">
            <a:prstTxWarp prst="textNoShape">
              <a:avLst/>
            </a:prstTxWarp>
            <a:norm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10000"/>
              </a:lnSpc>
              <a:spcBef>
                <a:spcPct val="0"/>
              </a:spcBef>
              <a:spcAft>
                <a:spcPct val="0"/>
              </a:spcAft>
              <a:buClrTx/>
              <a:buSzTx/>
              <a:buFontTx/>
              <a:buNone/>
              <a:tabLst/>
            </a:pP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Extracting data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in</a:t>
            </a: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real</a:t>
            </a: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time</a:t>
            </a: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from</a:t>
            </a:r>
            <a:br>
              <a:rPr kumimoji="0" lang="en-US" altLang="he-IL" sz="3300" b="0" i="0" u="none" strike="noStrike" normalizeH="0" baseline="0" dirty="0">
                <a:ln w="0"/>
                <a:effectLst>
                  <a:outerShdw blurRad="38100" dist="19050" dir="2700000" algn="tl" rotWithShape="0">
                    <a:schemeClr val="dk1">
                      <a:alpha val="40000"/>
                    </a:schemeClr>
                  </a:outerShdw>
                </a:effectLst>
                <a:latin typeface="inherit"/>
              </a:rPr>
            </a:b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the</a:t>
            </a: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electricity</a:t>
            </a:r>
            <a:r>
              <a:rPr kumimoji="0" lang="he-IL" altLang="he-IL" sz="3300" b="0" i="0" u="none" strike="noStrike" normalizeH="0" baseline="0" dirty="0">
                <a:ln w="0"/>
                <a:effectLst>
                  <a:outerShdw blurRad="38100" dist="19050" dir="2700000" algn="tl" rotWithShape="0">
                    <a:schemeClr val="dk1">
                      <a:alpha val="40000"/>
                    </a:schemeClr>
                  </a:outerShdw>
                </a:effectLst>
                <a:latin typeface="inherit"/>
              </a:rPr>
              <a:t> </a:t>
            </a:r>
            <a:r>
              <a:rPr kumimoji="0" lang="he-IL" altLang="he-IL" sz="3300" b="0" i="0" u="none" strike="noStrike" normalizeH="0" baseline="0" dirty="0" err="1">
                <a:ln w="0"/>
                <a:effectLst>
                  <a:outerShdw blurRad="38100" dist="19050" dir="2700000" algn="tl" rotWithShape="0">
                    <a:schemeClr val="dk1">
                      <a:alpha val="40000"/>
                    </a:schemeClr>
                  </a:outerShdw>
                </a:effectLst>
                <a:latin typeface="inherit"/>
              </a:rPr>
              <a:t>meter</a:t>
            </a:r>
            <a:endParaRPr kumimoji="0" lang="he-IL" altLang="he-IL" sz="3300" b="0" i="0" u="none" strike="noStrike" normalizeH="0" baseline="0" dirty="0">
              <a:ln w="0"/>
              <a:effectLst>
                <a:outerShdw blurRad="38100" dist="19050" dir="2700000" algn="tl" rotWithShape="0">
                  <a:schemeClr val="dk1">
                    <a:alpha val="40000"/>
                  </a:schemeClr>
                </a:outerShdw>
              </a:effectLst>
            </a:endParaRPr>
          </a:p>
          <a:p>
            <a:pPr marL="0" marR="0" lvl="0" indent="0" algn="ctr" defTabSz="914400" rtl="0" eaLnBrk="0" fontAlgn="base" latinLnBrk="0" hangingPunct="0">
              <a:lnSpc>
                <a:spcPct val="110000"/>
              </a:lnSpc>
              <a:spcBef>
                <a:spcPct val="0"/>
              </a:spcBef>
              <a:spcAft>
                <a:spcPct val="0"/>
              </a:spcAft>
              <a:buClrTx/>
              <a:buSzTx/>
              <a:buFontTx/>
              <a:buNone/>
              <a:tabLst/>
            </a:pPr>
            <a:br>
              <a:rPr kumimoji="0" lang="he-IL" altLang="he-IL" sz="3300" b="0" i="0" u="none" strike="noStrike" normalizeH="0" baseline="0" dirty="0">
                <a:ln w="0"/>
                <a:effectLst>
                  <a:outerShdw blurRad="38100" dist="19050" dir="2700000" algn="tl" rotWithShape="0">
                    <a:schemeClr val="dk1">
                      <a:alpha val="40000"/>
                    </a:schemeClr>
                  </a:outerShdw>
                </a:effectLst>
                <a:cs typeface="Arial" panose="020B0604020202020204" pitchFamily="34" charset="0"/>
              </a:rPr>
            </a:br>
            <a:endParaRPr kumimoji="0" lang="he-IL" altLang="he-IL" sz="3300" b="0" i="0" u="none" strike="noStrike" normalizeH="0" baseline="0" dirty="0">
              <a:ln w="0"/>
              <a:effectLst>
                <a:outerShdw blurRad="38100" dist="19050" dir="2700000" algn="tl" rotWithShape="0">
                  <a:schemeClr val="dk1">
                    <a:alpha val="40000"/>
                  </a:schemeClr>
                </a:outerShdw>
              </a:effectLst>
            </a:endParaRPr>
          </a:p>
        </p:txBody>
      </p:sp>
      <p:sp>
        <p:nvSpPr>
          <p:cNvPr id="6" name="Rectangle 2">
            <a:extLst>
              <a:ext uri="{FF2B5EF4-FFF2-40B4-BE49-F238E27FC236}">
                <a16:creationId xmlns:a16="http://schemas.microsoft.com/office/drawing/2014/main" id="{1DB15749-A141-106C-1821-E2A067383EAF}"/>
              </a:ext>
            </a:extLst>
          </p:cNvPr>
          <p:cNvSpPr>
            <a:spLocks noGrp="1" noChangeArrowheads="1"/>
          </p:cNvSpPr>
          <p:nvPr>
            <p:ph type="subTitle" idx="1"/>
          </p:nvPr>
        </p:nvSpPr>
        <p:spPr bwMode="auto">
          <a:xfrm>
            <a:off x="1948069" y="4726630"/>
            <a:ext cx="3935895" cy="949630"/>
          </a:xfrm>
          <a:prstGeom prst="rect">
            <a:avLst/>
          </a:prstGeom>
          <a:solidFill>
            <a:srgbClr val="EEEBE2"/>
          </a:solidFill>
          <a:ln>
            <a:noFill/>
          </a:ln>
          <a:effectLst/>
        </p:spPr>
        <p:txBody>
          <a:bodyPr vert="horz" wrap="square" lIns="0" tIns="-17457" rIns="0" bIns="-17457"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he-IL" altLang="he-IL" sz="3200" b="0" i="0" u="none" strike="noStrike" cap="none" normalizeH="0" baseline="0" dirty="0" err="1">
                <a:ln>
                  <a:noFill/>
                </a:ln>
                <a:solidFill>
                  <a:srgbClr val="202124"/>
                </a:solidFill>
                <a:effectLst/>
                <a:latin typeface="inherit"/>
              </a:rPr>
              <a:t>Let's</a:t>
            </a:r>
            <a:r>
              <a:rPr kumimoji="0" lang="he-IL" altLang="he-IL" sz="3200" b="0" i="0" u="none" strike="noStrike" cap="none" normalizeH="0" baseline="0" dirty="0">
                <a:ln>
                  <a:noFill/>
                </a:ln>
                <a:solidFill>
                  <a:srgbClr val="202124"/>
                </a:solidFill>
                <a:effectLst/>
                <a:latin typeface="inherit"/>
              </a:rPr>
              <a:t> </a:t>
            </a:r>
            <a:r>
              <a:rPr kumimoji="0" lang="he-IL" altLang="he-IL" sz="3200" b="0" i="0" u="none" strike="noStrike" cap="none" normalizeH="0" baseline="0" dirty="0" err="1">
                <a:ln>
                  <a:noFill/>
                </a:ln>
                <a:solidFill>
                  <a:srgbClr val="202124"/>
                </a:solidFill>
                <a:effectLst/>
                <a:latin typeface="inherit"/>
              </a:rPr>
              <a:t>talk</a:t>
            </a:r>
            <a:r>
              <a:rPr kumimoji="0" lang="he-IL" altLang="he-IL" sz="3200" b="0" i="0" u="none" strike="noStrike" cap="none" normalizeH="0" baseline="0" dirty="0">
                <a:ln>
                  <a:noFill/>
                </a:ln>
                <a:solidFill>
                  <a:srgbClr val="202124"/>
                </a:solidFill>
                <a:effectLst/>
                <a:latin typeface="inherit"/>
              </a:rPr>
              <a:t> </a:t>
            </a:r>
            <a:r>
              <a:rPr kumimoji="0" lang="he-IL" altLang="he-IL" sz="3200" b="0" i="0" u="none" strike="noStrike" cap="none" normalizeH="0" baseline="0" dirty="0" err="1">
                <a:ln>
                  <a:noFill/>
                </a:ln>
                <a:solidFill>
                  <a:srgbClr val="202124"/>
                </a:solidFill>
                <a:effectLst/>
                <a:latin typeface="inherit"/>
              </a:rPr>
              <a:t>about</a:t>
            </a:r>
            <a:r>
              <a:rPr kumimoji="0" lang="he-IL" altLang="he-IL" sz="3200" b="0" i="0" u="none" strike="noStrike" cap="none" normalizeH="0" baseline="0" dirty="0">
                <a:ln>
                  <a:noFill/>
                </a:ln>
                <a:solidFill>
                  <a:srgbClr val="202124"/>
                </a:solidFill>
                <a:effectLst/>
                <a:latin typeface="inherit"/>
              </a:rPr>
              <a:t> </a:t>
            </a:r>
            <a:r>
              <a:rPr kumimoji="0" lang="he-IL" altLang="he-IL" sz="3200" b="0" i="0" u="none" strike="noStrike" cap="none" normalizeH="0" baseline="0" dirty="0" err="1">
                <a:ln>
                  <a:noFill/>
                </a:ln>
                <a:solidFill>
                  <a:srgbClr val="202124"/>
                </a:solidFill>
                <a:effectLst/>
                <a:latin typeface="inherit"/>
              </a:rPr>
              <a:t>the</a:t>
            </a:r>
            <a:r>
              <a:rPr kumimoji="0" lang="he-IL" altLang="he-IL" sz="3200" b="0" i="0" u="none" strike="noStrike" cap="none" normalizeH="0" baseline="0" dirty="0">
                <a:ln>
                  <a:noFill/>
                </a:ln>
                <a:solidFill>
                  <a:srgbClr val="202124"/>
                </a:solidFill>
                <a:effectLst/>
                <a:latin typeface="inherit"/>
              </a:rPr>
              <a:t> </a:t>
            </a:r>
            <a:r>
              <a:rPr kumimoji="0" lang="he-IL" altLang="he-IL" sz="3200" b="0" i="0" u="none" strike="noStrike" cap="none" normalizeH="0" baseline="0" dirty="0" err="1">
                <a:ln>
                  <a:noFill/>
                </a:ln>
                <a:solidFill>
                  <a:srgbClr val="202124"/>
                </a:solidFill>
                <a:effectLst/>
                <a:latin typeface="inherit"/>
              </a:rPr>
              <a:t>process</a:t>
            </a:r>
            <a:r>
              <a:rPr kumimoji="0" lang="he-IL" altLang="he-IL" sz="1600" b="0" i="0" u="none" strike="noStrike" cap="none" normalizeH="0" baseline="0" dirty="0">
                <a:ln>
                  <a:noFill/>
                </a:ln>
                <a:solidFill>
                  <a:schemeClr val="tx1"/>
                </a:solidFill>
                <a:effectLst/>
              </a:rPr>
              <a:t> </a:t>
            </a:r>
            <a:endParaRPr kumimoji="0" lang="he-IL" altLang="he-IL" sz="2800" b="0" i="0" u="none" strike="noStrike" cap="none" normalizeH="0" baseline="0" dirty="0">
              <a:ln>
                <a:noFill/>
              </a:ln>
              <a:solidFill>
                <a:schemeClr val="tx1"/>
              </a:solidFill>
              <a:effectLst/>
              <a:latin typeface="Arial" panose="020B0604020202020204" pitchFamily="34" charset="0"/>
            </a:endParaRPr>
          </a:p>
        </p:txBody>
      </p:sp>
      <p:sp>
        <p:nvSpPr>
          <p:cNvPr id="10" name="חץ: למטה 9">
            <a:extLst>
              <a:ext uri="{FF2B5EF4-FFF2-40B4-BE49-F238E27FC236}">
                <a16:creationId xmlns:a16="http://schemas.microsoft.com/office/drawing/2014/main" id="{E3D8AF8D-0E16-F96F-09D2-F1F1B8A6DF46}"/>
              </a:ext>
            </a:extLst>
          </p:cNvPr>
          <p:cNvSpPr/>
          <p:nvPr/>
        </p:nvSpPr>
        <p:spPr>
          <a:xfrm>
            <a:off x="3363190" y="2968387"/>
            <a:ext cx="768626" cy="1484243"/>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08668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21306BE-3180-0C5C-B65D-01F2FDF2F6D4}"/>
              </a:ext>
            </a:extLst>
          </p:cNvPr>
          <p:cNvSpPr>
            <a:spLocks noGrp="1"/>
          </p:cNvSpPr>
          <p:nvPr>
            <p:ph type="title"/>
          </p:nvPr>
        </p:nvSpPr>
        <p:spPr/>
        <p:txBody>
          <a:bodyPr/>
          <a:lstStyle/>
          <a:p>
            <a:pPr algn="ctr"/>
            <a:r>
              <a:rPr lang="he-IL" dirty="0"/>
              <a:t>מבוא</a:t>
            </a:r>
          </a:p>
        </p:txBody>
      </p:sp>
      <p:sp>
        <p:nvSpPr>
          <p:cNvPr id="3" name="מציין מיקום תוכן 2">
            <a:extLst>
              <a:ext uri="{FF2B5EF4-FFF2-40B4-BE49-F238E27FC236}">
                <a16:creationId xmlns:a16="http://schemas.microsoft.com/office/drawing/2014/main" id="{12531953-9902-33E3-B9D2-8C9CC5F6D919}"/>
              </a:ext>
            </a:extLst>
          </p:cNvPr>
          <p:cNvSpPr>
            <a:spLocks noGrp="1"/>
          </p:cNvSpPr>
          <p:nvPr>
            <p:ph idx="1"/>
          </p:nvPr>
        </p:nvSpPr>
        <p:spPr/>
        <p:txBody>
          <a:bodyPr/>
          <a:lstStyle/>
          <a:p>
            <a:pPr marL="342900" indent="-342900" algn="r" rtl="1">
              <a:buFont typeface="Arial" panose="020B0604020202020204" pitchFamily="34" charset="0"/>
              <a:buChar char="•"/>
            </a:pPr>
            <a:r>
              <a:rPr lang="he-IL" sz="2200" dirty="0"/>
              <a:t>ראשית מונה החשמל של הפרויקט שלנו ממוקם במכון הטכנולוגי בבניין 1 .</a:t>
            </a:r>
          </a:p>
          <a:p>
            <a:pPr marL="342900" indent="-342900" algn="r" rtl="1">
              <a:buFont typeface="Arial" panose="020B0604020202020204" pitchFamily="34" charset="0"/>
              <a:buChar char="•"/>
            </a:pPr>
            <a:r>
              <a:rPr lang="he-IL" sz="2200" dirty="0"/>
              <a:t>החברה שנקנה ממנה המונה היא סייטק.</a:t>
            </a:r>
          </a:p>
          <a:p>
            <a:pPr marL="342900" indent="-342900" algn="r" rtl="1">
              <a:buFont typeface="Arial" panose="020B0604020202020204" pitchFamily="34" charset="0"/>
              <a:buChar char="•"/>
            </a:pPr>
            <a:r>
              <a:rPr lang="he-IL" sz="2200" dirty="0"/>
              <a:t>על מנת להגיע למחלקת התמיכה שלהם יש להתקשר למס' : 0732131050.</a:t>
            </a:r>
          </a:p>
          <a:p>
            <a:pPr marL="342900" indent="-342900" algn="r" rtl="1">
              <a:buFont typeface="Arial" panose="020B0604020202020204" pitchFamily="34" charset="0"/>
              <a:buChar char="•"/>
            </a:pPr>
            <a:r>
              <a:rPr lang="he-IL" sz="2200" dirty="0"/>
              <a:t>שם הסוכן שמכר למכון את המונה הוא איציק – 054-990-1868.</a:t>
            </a:r>
          </a:p>
          <a:p>
            <a:pPr marL="342900" indent="-342900" algn="r" rtl="1">
              <a:buFont typeface="Arial" panose="020B0604020202020204" pitchFamily="34" charset="0"/>
              <a:buChar char="•"/>
            </a:pPr>
            <a:endParaRPr lang="he-IL" sz="2200" dirty="0"/>
          </a:p>
        </p:txBody>
      </p:sp>
    </p:spTree>
    <p:extLst>
      <p:ext uri="{BB962C8B-B14F-4D97-AF65-F5344CB8AC3E}">
        <p14:creationId xmlns:p14="http://schemas.microsoft.com/office/powerpoint/2010/main" val="315390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5E584C8-D61D-EA67-EDD8-4F9928FFD1E7}"/>
              </a:ext>
            </a:extLst>
          </p:cNvPr>
          <p:cNvSpPr>
            <a:spLocks noGrp="1"/>
          </p:cNvSpPr>
          <p:nvPr>
            <p:ph type="title"/>
          </p:nvPr>
        </p:nvSpPr>
        <p:spPr/>
        <p:txBody>
          <a:bodyPr/>
          <a:lstStyle/>
          <a:p>
            <a:r>
              <a:rPr lang="he-IL" dirty="0"/>
              <a:t>חיבור נתוני מונה החשמל לשרת שלנו</a:t>
            </a:r>
          </a:p>
        </p:txBody>
      </p:sp>
      <p:sp>
        <p:nvSpPr>
          <p:cNvPr id="3" name="מציין מיקום תוכן 2">
            <a:extLst>
              <a:ext uri="{FF2B5EF4-FFF2-40B4-BE49-F238E27FC236}">
                <a16:creationId xmlns:a16="http://schemas.microsoft.com/office/drawing/2014/main" id="{97C1A360-A11F-C490-D4C1-BDBB5BE80083}"/>
              </a:ext>
            </a:extLst>
          </p:cNvPr>
          <p:cNvSpPr>
            <a:spLocks noGrp="1"/>
          </p:cNvSpPr>
          <p:nvPr>
            <p:ph idx="1"/>
          </p:nvPr>
        </p:nvSpPr>
        <p:spPr>
          <a:xfrm>
            <a:off x="1920240" y="2312276"/>
            <a:ext cx="8770571" cy="4419828"/>
          </a:xfrm>
        </p:spPr>
        <p:txBody>
          <a:bodyPr/>
          <a:lstStyle/>
          <a:p>
            <a:pPr algn="r" rtl="1"/>
            <a:r>
              <a:rPr lang="he-IL" dirty="0"/>
              <a:t>אנו רוצים להוציא את נתוני המונה בזמן אמת ושנראה אותם בשרת שלנו, לכן אנחנו צריכים לפעול לפי השלבים הבאים: ( חשוב לציין שהתמיכה הטכנית של </a:t>
            </a:r>
            <a:r>
              <a:rPr lang="he-IL" dirty="0" err="1"/>
              <a:t>סאטק</a:t>
            </a:r>
            <a:r>
              <a:rPr lang="he-IL" dirty="0"/>
              <a:t> עזרו בזה)</a:t>
            </a:r>
          </a:p>
          <a:p>
            <a:pPr marL="457200" indent="-457200" algn="r" rtl="1">
              <a:buFont typeface="+mj-lt"/>
              <a:buAutoNum type="arabicPeriod"/>
            </a:pPr>
            <a:r>
              <a:rPr lang="he-IL" dirty="0"/>
              <a:t>אנו צריכים לגשת למחשב ב-</a:t>
            </a:r>
            <a:r>
              <a:rPr lang="en-US" dirty="0"/>
              <a:t>HIT</a:t>
            </a:r>
            <a:r>
              <a:rPr lang="he-IL" dirty="0"/>
              <a:t> על מנת לבצע את התהליך.</a:t>
            </a:r>
          </a:p>
          <a:p>
            <a:pPr marL="457200" indent="-457200" algn="r" rtl="1">
              <a:buFont typeface="+mj-lt"/>
              <a:buAutoNum type="arabicPeriod"/>
            </a:pPr>
            <a:r>
              <a:rPr lang="he-IL" dirty="0"/>
              <a:t>חשוב שהמחשב יהיה שמור ולא סתם </a:t>
            </a:r>
            <a:r>
              <a:rPr lang="he-IL"/>
              <a:t>אחד מהמחשבים </a:t>
            </a:r>
            <a:r>
              <a:rPr lang="he-IL" dirty="0"/>
              <a:t>בספריה או בבניינים.</a:t>
            </a:r>
          </a:p>
          <a:p>
            <a:pPr marL="457200" indent="-457200" algn="r" rtl="1">
              <a:buFont typeface="+mj-lt"/>
              <a:buAutoNum type="arabicPeriod"/>
            </a:pPr>
            <a:r>
              <a:rPr lang="he-IL" dirty="0"/>
              <a:t>על המחשב להיות מחובר לרשת סטודנטית ולא מנהלתית.</a:t>
            </a:r>
          </a:p>
          <a:p>
            <a:pPr marL="457200" indent="-457200" algn="r" rtl="1">
              <a:buFont typeface="+mj-lt"/>
              <a:buAutoNum type="arabicPeriod"/>
            </a:pPr>
            <a:r>
              <a:rPr lang="he-IL" dirty="0"/>
              <a:t>נכנס לקישור הבא : </a:t>
            </a:r>
            <a:r>
              <a:rPr lang="en-US" dirty="0">
                <a:hlinkClick r:id="rId2"/>
              </a:rPr>
              <a:t>https://www.satec-global.com/he</a:t>
            </a:r>
            <a:r>
              <a:rPr lang="he-IL" dirty="0"/>
              <a:t> .</a:t>
            </a:r>
          </a:p>
          <a:p>
            <a:pPr marL="457200" indent="-457200" algn="r" rtl="1">
              <a:buFont typeface="+mj-lt"/>
              <a:buAutoNum type="arabicPeriod"/>
            </a:pPr>
            <a:r>
              <a:rPr lang="he-IL" dirty="0"/>
              <a:t>לאחר מכן נראה בדף למעלה קטגוריה של תמיכה (</a:t>
            </a:r>
            <a:r>
              <a:rPr lang="en-US" dirty="0"/>
              <a:t>support</a:t>
            </a:r>
            <a:r>
              <a:rPr lang="he-IL" dirty="0"/>
              <a:t>).</a:t>
            </a:r>
          </a:p>
          <a:p>
            <a:pPr marL="457200" indent="-457200" algn="r" rtl="1">
              <a:buFont typeface="+mj-lt"/>
              <a:buAutoNum type="arabicPeriod"/>
            </a:pPr>
            <a:r>
              <a:rPr lang="he-IL" dirty="0"/>
              <a:t>נרד לסוף הדף ונמצא את </a:t>
            </a:r>
            <a:r>
              <a:rPr lang="en-US" dirty="0"/>
              <a:t>PAS</a:t>
            </a:r>
            <a:r>
              <a:rPr lang="he-IL" dirty="0"/>
              <a:t>, ניכנס אליו ונוריד </a:t>
            </a:r>
            <a:r>
              <a:rPr lang="en-US" dirty="0"/>
              <a:t>PAS-GETTING STARTED</a:t>
            </a:r>
            <a:r>
              <a:rPr lang="he-IL" dirty="0"/>
              <a:t>.</a:t>
            </a:r>
          </a:p>
          <a:p>
            <a:pPr algn="r" rtl="1"/>
            <a:endParaRPr lang="he-IL" dirty="0"/>
          </a:p>
        </p:txBody>
      </p:sp>
    </p:spTree>
    <p:extLst>
      <p:ext uri="{BB962C8B-B14F-4D97-AF65-F5344CB8AC3E}">
        <p14:creationId xmlns:p14="http://schemas.microsoft.com/office/powerpoint/2010/main" val="44790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FD231E-FEC8-BBB6-14F4-EF308B5CFB7E}"/>
              </a:ext>
            </a:extLst>
          </p:cNvPr>
          <p:cNvSpPr>
            <a:spLocks noGrp="1"/>
          </p:cNvSpPr>
          <p:nvPr>
            <p:ph type="title"/>
          </p:nvPr>
        </p:nvSpPr>
        <p:spPr/>
        <p:txBody>
          <a:bodyPr/>
          <a:lstStyle/>
          <a:p>
            <a:r>
              <a:rPr lang="he-IL" dirty="0"/>
              <a:t>המשך חיבור נתוני מונה החשמל לשרת שלנו</a:t>
            </a:r>
          </a:p>
        </p:txBody>
      </p:sp>
      <p:sp>
        <p:nvSpPr>
          <p:cNvPr id="3" name="מציין מיקום תוכן 2">
            <a:extLst>
              <a:ext uri="{FF2B5EF4-FFF2-40B4-BE49-F238E27FC236}">
                <a16:creationId xmlns:a16="http://schemas.microsoft.com/office/drawing/2014/main" id="{B4A211C7-42DF-3F1C-A5DB-6E6DF11CAD2B}"/>
              </a:ext>
            </a:extLst>
          </p:cNvPr>
          <p:cNvSpPr>
            <a:spLocks noGrp="1"/>
          </p:cNvSpPr>
          <p:nvPr>
            <p:ph idx="1"/>
          </p:nvPr>
        </p:nvSpPr>
        <p:spPr>
          <a:xfrm>
            <a:off x="1920240" y="2080591"/>
            <a:ext cx="8770571" cy="4777409"/>
          </a:xfrm>
        </p:spPr>
        <p:txBody>
          <a:bodyPr/>
          <a:lstStyle/>
          <a:p>
            <a:pPr marL="457200" indent="-457200" algn="r" rtl="1">
              <a:buFont typeface="+mj-lt"/>
              <a:buAutoNum type="arabicPeriod" startAt="7"/>
            </a:pPr>
            <a:r>
              <a:rPr lang="he-IL" dirty="0"/>
              <a:t>לאחר שתקנו את תוכנת </a:t>
            </a:r>
            <a:r>
              <a:rPr lang="en-US" dirty="0"/>
              <a:t>PAS</a:t>
            </a:r>
            <a:r>
              <a:rPr lang="he-IL" dirty="0"/>
              <a:t> אנו נפעיל אותה בקליק ימני ופתיחה באמצעות </a:t>
            </a:r>
            <a:r>
              <a:rPr lang="en-US" dirty="0"/>
              <a:t>ADMIN</a:t>
            </a:r>
            <a:r>
              <a:rPr lang="he-IL" dirty="0"/>
              <a:t>.</a:t>
            </a:r>
          </a:p>
          <a:p>
            <a:pPr marL="457200" indent="-457200" algn="r" rtl="1">
              <a:buFont typeface="+mj-lt"/>
              <a:buAutoNum type="arabicPeriod" startAt="7"/>
            </a:pPr>
            <a:r>
              <a:rPr lang="he-IL" dirty="0"/>
              <a:t>למעלה בסרגל ניכנס אל </a:t>
            </a:r>
            <a:r>
              <a:rPr lang="en-US" dirty="0"/>
              <a:t>Monitor</a:t>
            </a:r>
            <a:r>
              <a:rPr lang="he-IL" dirty="0"/>
              <a:t> ונפעיל את </a:t>
            </a:r>
            <a:r>
              <a:rPr lang="en-US" dirty="0"/>
              <a:t>on line</a:t>
            </a:r>
            <a:r>
              <a:rPr lang="he-IL" dirty="0"/>
              <a:t>.</a:t>
            </a:r>
          </a:p>
          <a:p>
            <a:pPr marL="457200" indent="-457200" algn="r" rtl="1">
              <a:buFont typeface="+mj-lt"/>
              <a:buAutoNum type="arabicPeriod" startAt="7"/>
            </a:pPr>
            <a:r>
              <a:rPr lang="he-IL" dirty="0"/>
              <a:t>כעת ניכנס בסרגל למעלה אל </a:t>
            </a:r>
            <a:r>
              <a:rPr lang="en-US" dirty="0"/>
              <a:t>Tools </a:t>
            </a:r>
            <a:r>
              <a:rPr lang="he-IL" dirty="0"/>
              <a:t>            </a:t>
            </a:r>
            <a:r>
              <a:rPr lang="en-US" dirty="0"/>
              <a:t>Configuration</a:t>
            </a:r>
            <a:r>
              <a:rPr lang="he-IL" dirty="0"/>
              <a:t>.</a:t>
            </a:r>
          </a:p>
          <a:p>
            <a:pPr marL="457200" indent="-457200" algn="r" rtl="1">
              <a:buFont typeface="+mj-lt"/>
              <a:buAutoNum type="arabicPeriod" startAt="7"/>
            </a:pPr>
            <a:r>
              <a:rPr lang="he-IL" dirty="0"/>
              <a:t>נפעיל ב –</a:t>
            </a:r>
            <a:r>
              <a:rPr lang="en-US" dirty="0"/>
              <a:t>Communication </a:t>
            </a:r>
            <a:r>
              <a:rPr lang="he-IL" dirty="0"/>
              <a:t> את </a:t>
            </a:r>
            <a:r>
              <a:rPr lang="en-US" dirty="0"/>
              <a:t>Internet site</a:t>
            </a:r>
            <a:r>
              <a:rPr lang="he-IL" dirty="0"/>
              <a:t>.</a:t>
            </a:r>
          </a:p>
          <a:p>
            <a:pPr marL="457200" indent="-457200" algn="r" rtl="1">
              <a:buFont typeface="+mj-lt"/>
              <a:buAutoNum type="arabicPeriod" startAt="7"/>
            </a:pPr>
            <a:r>
              <a:rPr lang="he-IL" dirty="0"/>
              <a:t>למעלה בצד ימין ב- </a:t>
            </a:r>
            <a:r>
              <a:rPr lang="en-US" dirty="0"/>
              <a:t>Model</a:t>
            </a:r>
            <a:r>
              <a:rPr lang="he-IL" dirty="0"/>
              <a:t> נשנה ל- </a:t>
            </a:r>
            <a:r>
              <a:rPr lang="en-US" dirty="0"/>
              <a:t>PM 130 PLUS</a:t>
            </a:r>
            <a:r>
              <a:rPr lang="he-IL" dirty="0"/>
              <a:t>.</a:t>
            </a:r>
          </a:p>
          <a:p>
            <a:pPr marL="457200" indent="-457200" algn="r" rtl="1">
              <a:buFont typeface="+mj-lt"/>
              <a:buAutoNum type="arabicPeriod" startAt="7"/>
            </a:pPr>
            <a:r>
              <a:rPr lang="he-IL" dirty="0"/>
              <a:t>ניכנס למעלה ב- </a:t>
            </a:r>
            <a:r>
              <a:rPr lang="en-US" dirty="0"/>
              <a:t>Connection</a:t>
            </a:r>
            <a:r>
              <a:rPr lang="he-IL" dirty="0"/>
              <a:t> ונרשום את </a:t>
            </a:r>
            <a:r>
              <a:rPr lang="en-US" dirty="0"/>
              <a:t>IP Address</a:t>
            </a:r>
            <a:r>
              <a:rPr lang="he-IL" dirty="0"/>
              <a:t> : 172.16.11.207 .</a:t>
            </a:r>
          </a:p>
          <a:p>
            <a:pPr marL="457200" indent="-457200" algn="r" rtl="1">
              <a:buFont typeface="+mj-lt"/>
              <a:buAutoNum type="arabicPeriod" startAt="7"/>
            </a:pPr>
            <a:r>
              <a:rPr lang="he-IL" dirty="0"/>
              <a:t>למטה לוחצים </a:t>
            </a:r>
            <a:r>
              <a:rPr lang="en-US" dirty="0"/>
              <a:t>Apply </a:t>
            </a:r>
            <a:r>
              <a:rPr lang="he-IL" dirty="0"/>
              <a:t> ואז  </a:t>
            </a:r>
            <a:r>
              <a:rPr lang="en-US" dirty="0"/>
              <a:t>OK</a:t>
            </a:r>
            <a:r>
              <a:rPr lang="he-IL" dirty="0"/>
              <a:t> .</a:t>
            </a:r>
          </a:p>
          <a:p>
            <a:pPr marL="457200" indent="-457200" algn="r" rtl="1">
              <a:buFont typeface="+mj-lt"/>
              <a:buAutoNum type="arabicPeriod" startAt="7"/>
            </a:pPr>
            <a:r>
              <a:rPr lang="he-IL" dirty="0"/>
              <a:t>כעת על מנת לראות נתונים יש לבחור את סוג הטבלה, לכן ניכנס שוב אל </a:t>
            </a:r>
            <a:r>
              <a:rPr lang="en-US" dirty="0"/>
              <a:t>Monitor</a:t>
            </a:r>
            <a:r>
              <a:rPr lang="he-IL" dirty="0"/>
              <a:t> ואז אל </a:t>
            </a:r>
            <a:r>
              <a:rPr lang="en-US" dirty="0"/>
              <a:t>RT data monitor</a:t>
            </a:r>
            <a:r>
              <a:rPr lang="he-IL" dirty="0"/>
              <a:t> .</a:t>
            </a:r>
          </a:p>
        </p:txBody>
      </p:sp>
      <p:cxnSp>
        <p:nvCxnSpPr>
          <p:cNvPr id="5" name="מחבר חץ ישר 4">
            <a:extLst>
              <a:ext uri="{FF2B5EF4-FFF2-40B4-BE49-F238E27FC236}">
                <a16:creationId xmlns:a16="http://schemas.microsoft.com/office/drawing/2014/main" id="{C43BEA47-6606-5848-25C3-3EB8FB83336A}"/>
              </a:ext>
            </a:extLst>
          </p:cNvPr>
          <p:cNvCxnSpPr/>
          <p:nvPr/>
        </p:nvCxnSpPr>
        <p:spPr>
          <a:xfrm flipH="1">
            <a:off x="5897218" y="3551582"/>
            <a:ext cx="67586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1922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9132023-8D13-C5EB-FD67-76E451793D6F}"/>
              </a:ext>
            </a:extLst>
          </p:cNvPr>
          <p:cNvSpPr>
            <a:spLocks noGrp="1"/>
          </p:cNvSpPr>
          <p:nvPr>
            <p:ph type="title"/>
          </p:nvPr>
        </p:nvSpPr>
        <p:spPr/>
        <p:txBody>
          <a:bodyPr/>
          <a:lstStyle/>
          <a:p>
            <a:pPr algn="ctr"/>
            <a:r>
              <a:rPr lang="he-IL" dirty="0"/>
              <a:t>לסיכום</a:t>
            </a:r>
          </a:p>
        </p:txBody>
      </p:sp>
      <p:sp>
        <p:nvSpPr>
          <p:cNvPr id="3" name="מציין מיקום תוכן 2">
            <a:extLst>
              <a:ext uri="{FF2B5EF4-FFF2-40B4-BE49-F238E27FC236}">
                <a16:creationId xmlns:a16="http://schemas.microsoft.com/office/drawing/2014/main" id="{ECBAB81E-8585-BAA8-18D6-9225A5C66FCE}"/>
              </a:ext>
            </a:extLst>
          </p:cNvPr>
          <p:cNvSpPr>
            <a:spLocks noGrp="1"/>
          </p:cNvSpPr>
          <p:nvPr>
            <p:ph idx="1"/>
          </p:nvPr>
        </p:nvSpPr>
        <p:spPr/>
        <p:txBody>
          <a:bodyPr/>
          <a:lstStyle/>
          <a:p>
            <a:pPr algn="r" rtl="1"/>
            <a:r>
              <a:rPr lang="he-IL" dirty="0"/>
              <a:t>לאחר כל התהליך שביצענו עלינו לקחת את הנתונים מתוכנת הפס ופשוט לחבר אותה ל</a:t>
            </a:r>
            <a:r>
              <a:rPr lang="en-US" dirty="0" err="1"/>
              <a:t>ThinkBoard</a:t>
            </a:r>
            <a:r>
              <a:rPr lang="en-US" dirty="0"/>
              <a:t> </a:t>
            </a:r>
            <a:r>
              <a:rPr lang="he-IL" dirty="0"/>
              <a:t> שלנו.</a:t>
            </a:r>
          </a:p>
          <a:p>
            <a:pPr algn="r" rtl="1"/>
            <a:r>
              <a:rPr lang="he-IL" dirty="0"/>
              <a:t>חשוב לציין שבתוכנת פס אנחנו יכולים להוציא דוחות, לראות טבלאות של הכל, המונה נותן לנו מגוון רחב של נתונים לכן אם נרצה לדעת את ההספק בזמן מסוים או דוחות אנרגיה וכו' אנחנו נוכל למצוא בתוכנת פס הכל.</a:t>
            </a:r>
          </a:p>
        </p:txBody>
      </p:sp>
    </p:spTree>
    <p:extLst>
      <p:ext uri="{BB962C8B-B14F-4D97-AF65-F5344CB8AC3E}">
        <p14:creationId xmlns:p14="http://schemas.microsoft.com/office/powerpoint/2010/main" val="3470760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8E846BB-DD83-4F6B-F1FA-D866BBA5B825}"/>
              </a:ext>
            </a:extLst>
          </p:cNvPr>
          <p:cNvSpPr>
            <a:spLocks noGrp="1"/>
          </p:cNvSpPr>
          <p:nvPr>
            <p:ph type="title"/>
          </p:nvPr>
        </p:nvSpPr>
        <p:spPr/>
        <p:txBody>
          <a:bodyPr/>
          <a:lstStyle/>
          <a:p>
            <a:pPr algn="ctr"/>
            <a:r>
              <a:rPr lang="he-IL" dirty="0"/>
              <a:t>תודה רבה !</a:t>
            </a:r>
          </a:p>
        </p:txBody>
      </p:sp>
    </p:spTree>
    <p:extLst>
      <p:ext uri="{BB962C8B-B14F-4D97-AF65-F5344CB8AC3E}">
        <p14:creationId xmlns:p14="http://schemas.microsoft.com/office/powerpoint/2010/main" val="1887644027"/>
      </p:ext>
    </p:extLst>
  </p:cSld>
  <p:clrMapOvr>
    <a:masterClrMapping/>
  </p:clrMapOvr>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Calibri"/>
        <a:ea typeface=""/>
        <a:cs typeface=""/>
      </a:majorFont>
      <a:minorFont>
        <a:latin typeface="Calibri"/>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55</TotalTime>
  <Words>328</Words>
  <Application>Microsoft Office PowerPoint</Application>
  <PresentationFormat>מסך רחב</PresentationFormat>
  <Paragraphs>29</Paragraphs>
  <Slides>6</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6</vt:i4>
      </vt:variant>
    </vt:vector>
  </HeadingPairs>
  <TitlesOfParts>
    <vt:vector size="12" baseType="lpstr">
      <vt:lpstr>Meiryo</vt:lpstr>
      <vt:lpstr>Arial</vt:lpstr>
      <vt:lpstr>Calibri</vt:lpstr>
      <vt:lpstr>Corbel</vt:lpstr>
      <vt:lpstr>inherit</vt:lpstr>
      <vt:lpstr>SketchLinesVTI</vt:lpstr>
      <vt:lpstr>Extracting data in real time from  the electricity meter  </vt:lpstr>
      <vt:lpstr>מבוא</vt:lpstr>
      <vt:lpstr>חיבור נתוני מונה החשמל לשרת שלנו</vt:lpstr>
      <vt:lpstr>המשך חיבור נתוני מונה החשמל לשרת שלנו</vt:lpstr>
      <vt:lpstr>לסיכום</vt:lpstr>
      <vt:lpstr>תודה רבה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Extracting data in real time from  the electricity meter  </dc:title>
  <dc:creator>סיגלית</dc:creator>
  <cp:lastModifiedBy>סיגלית</cp:lastModifiedBy>
  <cp:revision>5</cp:revision>
  <dcterms:created xsi:type="dcterms:W3CDTF">2023-02-16T08:49:13Z</dcterms:created>
  <dcterms:modified xsi:type="dcterms:W3CDTF">2023-02-16T09:44:23Z</dcterms:modified>
</cp:coreProperties>
</file>