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256" r:id="rId2"/>
    <p:sldId id="258" r:id="rId3"/>
    <p:sldId id="257" r:id="rId4"/>
    <p:sldId id="265" r:id="rId5"/>
    <p:sldId id="267" r:id="rId6"/>
    <p:sldId id="268" r:id="rId7"/>
    <p:sldId id="269" r:id="rId8"/>
    <p:sldId id="261" r:id="rId9"/>
    <p:sldId id="260" r:id="rId10"/>
    <p:sldId id="263" r:id="rId11"/>
    <p:sldId id="264" r:id="rId12"/>
    <p:sldId id="259" r:id="rId13"/>
    <p:sldId id="273" r:id="rId14"/>
    <p:sldId id="272" r:id="rId15"/>
    <p:sldId id="275" r:id="rId16"/>
    <p:sldId id="274" r:id="rId17"/>
    <p:sldId id="266" r:id="rId18"/>
    <p:sldId id="270" r:id="rId19"/>
    <p:sldId id="26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1/23/2023</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6740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44271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כותרת וכיתוב">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1/23/2023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06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ציטוט עם כיתוב">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1/23/2023</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51209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כרטיס שם">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1/23/2023</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126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9548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14501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23491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1/23/2023</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637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7648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1/23/2023</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0188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641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85800" y="3132666"/>
            <a:ext cx="5311775" cy="308601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172200" y="3132666"/>
            <a:ext cx="5334000" cy="3086019"/>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16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430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41579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06199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1/23/2023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213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1/23/2023</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08575350"/>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3.png"/><Relationship Id="rId5" Type="http://schemas.microsoft.com/office/2007/relationships/hdphoto" Target="../media/hdphoto2.wdp"/><Relationship Id="rId10" Type="http://schemas.openxmlformats.org/officeDocument/2006/relationships/image" Target="../media/image25.png"/><Relationship Id="rId4" Type="http://schemas.openxmlformats.org/officeDocument/2006/relationships/image" Target="../media/image22.png"/><Relationship Id="rId9"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86B9DB2-B02D-FC7A-B7B3-42B2FFFE419A}"/>
              </a:ext>
            </a:extLst>
          </p:cNvPr>
          <p:cNvSpPr>
            <a:spLocks noGrp="1"/>
          </p:cNvSpPr>
          <p:nvPr>
            <p:ph type="ctrTitle"/>
          </p:nvPr>
        </p:nvSpPr>
        <p:spPr/>
        <p:txBody>
          <a:bodyPr/>
          <a:lstStyle/>
          <a:p>
            <a:r>
              <a:rPr lang="en-US" dirty="0"/>
              <a:t>Maintenance project</a:t>
            </a:r>
          </a:p>
        </p:txBody>
      </p:sp>
      <p:sp>
        <p:nvSpPr>
          <p:cNvPr id="3" name="כותרת משנה 2">
            <a:extLst>
              <a:ext uri="{FF2B5EF4-FFF2-40B4-BE49-F238E27FC236}">
                <a16:creationId xmlns:a16="http://schemas.microsoft.com/office/drawing/2014/main" id="{3669CAC6-869D-A6C6-089A-EB4CEAFCE45B}"/>
              </a:ext>
            </a:extLst>
          </p:cNvPr>
          <p:cNvSpPr>
            <a:spLocks noGrp="1"/>
          </p:cNvSpPr>
          <p:nvPr>
            <p:ph type="subTitle" idx="1"/>
          </p:nvPr>
        </p:nvSpPr>
        <p:spPr>
          <a:xfrm>
            <a:off x="1371600" y="3632201"/>
            <a:ext cx="9448800" cy="1124734"/>
          </a:xfrm>
        </p:spPr>
        <p:txBody>
          <a:bodyPr>
            <a:normAutofit/>
          </a:bodyPr>
          <a:lstStyle/>
          <a:p>
            <a:r>
              <a:rPr lang="en-US" dirty="0"/>
              <a:t>Developed by: Yosef Cohen, </a:t>
            </a:r>
            <a:r>
              <a:rPr lang="en-US" dirty="0" err="1"/>
              <a:t>Idan</a:t>
            </a:r>
            <a:r>
              <a:rPr lang="en-US" dirty="0"/>
              <a:t> </a:t>
            </a:r>
            <a:r>
              <a:rPr lang="en-US" dirty="0" err="1"/>
              <a:t>Rotshtein</a:t>
            </a:r>
            <a:r>
              <a:rPr lang="en-US" dirty="0"/>
              <a:t>, Eran Kimchi, Tomer Gat, Yuval Shavit, Carmel Isaac, Michelle </a:t>
            </a:r>
            <a:r>
              <a:rPr lang="en-US" dirty="0" err="1"/>
              <a:t>chorny</a:t>
            </a:r>
            <a:endParaRPr lang="en-US" dirty="0"/>
          </a:p>
          <a:p>
            <a:r>
              <a:rPr lang="en-US" dirty="0"/>
              <a:t>Mentors: Tal </a:t>
            </a:r>
            <a:r>
              <a:rPr lang="en-US" dirty="0" err="1"/>
              <a:t>Gomai</a:t>
            </a:r>
            <a:r>
              <a:rPr lang="en-US" dirty="0"/>
              <a:t> &amp; Mark Israel</a:t>
            </a:r>
            <a:endParaRPr lang="he-IL" dirty="0"/>
          </a:p>
        </p:txBody>
      </p:sp>
    </p:spTree>
    <p:extLst>
      <p:ext uri="{BB962C8B-B14F-4D97-AF65-F5344CB8AC3E}">
        <p14:creationId xmlns:p14="http://schemas.microsoft.com/office/powerpoint/2010/main" val="909236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92D8667-9C67-249F-7C56-3463F53430C6}"/>
              </a:ext>
            </a:extLst>
          </p:cNvPr>
          <p:cNvSpPr>
            <a:spLocks noGrp="1"/>
          </p:cNvSpPr>
          <p:nvPr>
            <p:ph idx="1"/>
          </p:nvPr>
        </p:nvSpPr>
        <p:spPr>
          <a:xfrm>
            <a:off x="8860156" y="1583057"/>
            <a:ext cx="2152650" cy="434340"/>
          </a:xfrm>
        </p:spPr>
        <p:txBody>
          <a:bodyPr>
            <a:normAutofit/>
          </a:bodyPr>
          <a:lstStyle/>
          <a:p>
            <a:pPr marL="0" indent="0">
              <a:buNone/>
            </a:pPr>
            <a:r>
              <a:rPr lang="en-US" dirty="0"/>
              <a:t>The interface:</a:t>
            </a:r>
          </a:p>
        </p:txBody>
      </p:sp>
      <p:sp>
        <p:nvSpPr>
          <p:cNvPr id="4" name="מציין מיקום תוכן 2">
            <a:extLst>
              <a:ext uri="{FF2B5EF4-FFF2-40B4-BE49-F238E27FC236}">
                <a16:creationId xmlns:a16="http://schemas.microsoft.com/office/drawing/2014/main" id="{21FA4510-F1D1-A518-EF3A-3B35A89BD6ED}"/>
              </a:ext>
            </a:extLst>
          </p:cNvPr>
          <p:cNvSpPr txBox="1">
            <a:spLocks/>
          </p:cNvSpPr>
          <p:nvPr/>
        </p:nvSpPr>
        <p:spPr>
          <a:xfrm>
            <a:off x="6772274" y="486728"/>
            <a:ext cx="2849879" cy="6181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dirty="0"/>
              <a:t>Update user</a:t>
            </a:r>
          </a:p>
          <a:p>
            <a:endParaRPr lang="en-US" sz="3200" dirty="0"/>
          </a:p>
        </p:txBody>
      </p:sp>
      <p:sp>
        <p:nvSpPr>
          <p:cNvPr id="5" name="מציין מיקום תוכן 2">
            <a:extLst>
              <a:ext uri="{FF2B5EF4-FFF2-40B4-BE49-F238E27FC236}">
                <a16:creationId xmlns:a16="http://schemas.microsoft.com/office/drawing/2014/main" id="{FC8505C7-14F3-3D70-E229-AAA2E4BD6747}"/>
              </a:ext>
            </a:extLst>
          </p:cNvPr>
          <p:cNvSpPr txBox="1">
            <a:spLocks/>
          </p:cNvSpPr>
          <p:nvPr/>
        </p:nvSpPr>
        <p:spPr>
          <a:xfrm>
            <a:off x="1876426" y="1695454"/>
            <a:ext cx="2152650" cy="434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The code:</a:t>
            </a:r>
          </a:p>
        </p:txBody>
      </p:sp>
      <p:pic>
        <p:nvPicPr>
          <p:cNvPr id="6" name="מציין מיקום של תמונה 5">
            <a:extLst>
              <a:ext uri="{FF2B5EF4-FFF2-40B4-BE49-F238E27FC236}">
                <a16:creationId xmlns:a16="http://schemas.microsoft.com/office/drawing/2014/main" id="{F8550926-1664-9DEA-EFA3-A872F2511D83}"/>
              </a:ext>
            </a:extLst>
          </p:cNvPr>
          <p:cNvPicPr>
            <a:picLocks noChangeAspect="1"/>
          </p:cNvPicPr>
          <p:nvPr/>
        </p:nvPicPr>
        <p:blipFill>
          <a:blip r:embed="rId2"/>
          <a:srcRect l="22280" r="22280"/>
          <a:stretch/>
        </p:blipFill>
        <p:spPr>
          <a:xfrm>
            <a:off x="8629651" y="2129794"/>
            <a:ext cx="2849880" cy="4274821"/>
          </a:xfrm>
          <a:prstGeom prst="rect">
            <a:avLst/>
          </a:prstGeom>
        </p:spPr>
      </p:pic>
      <p:pic>
        <p:nvPicPr>
          <p:cNvPr id="9" name="תמונה 8" descr="תמונה שמכילה טקסט&#10;&#10;התיאור נוצר באופן אוטומטי">
            <a:extLst>
              <a:ext uri="{FF2B5EF4-FFF2-40B4-BE49-F238E27FC236}">
                <a16:creationId xmlns:a16="http://schemas.microsoft.com/office/drawing/2014/main" id="{3A2F69FF-0BA4-F61D-E066-D80067B3F35B}"/>
              </a:ext>
            </a:extLst>
          </p:cNvPr>
          <p:cNvPicPr>
            <a:picLocks noChangeAspect="1"/>
          </p:cNvPicPr>
          <p:nvPr/>
        </p:nvPicPr>
        <p:blipFill>
          <a:blip r:embed="rId3"/>
          <a:stretch>
            <a:fillRect/>
          </a:stretch>
        </p:blipFill>
        <p:spPr>
          <a:xfrm>
            <a:off x="469209" y="2215519"/>
            <a:ext cx="7036491" cy="3233943"/>
          </a:xfrm>
          <a:prstGeom prst="rect">
            <a:avLst/>
          </a:prstGeom>
        </p:spPr>
      </p:pic>
    </p:spTree>
    <p:extLst>
      <p:ext uri="{BB962C8B-B14F-4D97-AF65-F5344CB8AC3E}">
        <p14:creationId xmlns:p14="http://schemas.microsoft.com/office/powerpoint/2010/main" val="1856214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D92D8667-9C67-249F-7C56-3463F53430C6}"/>
              </a:ext>
            </a:extLst>
          </p:cNvPr>
          <p:cNvSpPr>
            <a:spLocks noGrp="1"/>
          </p:cNvSpPr>
          <p:nvPr>
            <p:ph idx="1"/>
          </p:nvPr>
        </p:nvSpPr>
        <p:spPr>
          <a:xfrm>
            <a:off x="9029700" y="1531977"/>
            <a:ext cx="2152650" cy="434340"/>
          </a:xfrm>
        </p:spPr>
        <p:txBody>
          <a:bodyPr>
            <a:normAutofit/>
          </a:bodyPr>
          <a:lstStyle/>
          <a:p>
            <a:pPr marL="0" indent="0">
              <a:buNone/>
            </a:pPr>
            <a:r>
              <a:rPr lang="en-US" dirty="0"/>
              <a:t>The interface:</a:t>
            </a:r>
          </a:p>
        </p:txBody>
      </p:sp>
      <p:sp>
        <p:nvSpPr>
          <p:cNvPr id="4" name="מציין מיקום תוכן 2">
            <a:extLst>
              <a:ext uri="{FF2B5EF4-FFF2-40B4-BE49-F238E27FC236}">
                <a16:creationId xmlns:a16="http://schemas.microsoft.com/office/drawing/2014/main" id="{21FA4510-F1D1-A518-EF3A-3B35A89BD6ED}"/>
              </a:ext>
            </a:extLst>
          </p:cNvPr>
          <p:cNvSpPr txBox="1">
            <a:spLocks/>
          </p:cNvSpPr>
          <p:nvPr/>
        </p:nvSpPr>
        <p:spPr>
          <a:xfrm>
            <a:off x="6957059" y="562928"/>
            <a:ext cx="3015616" cy="59912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sz="3200" dirty="0"/>
              <a:t>Delete user</a:t>
            </a:r>
          </a:p>
        </p:txBody>
      </p:sp>
      <p:sp>
        <p:nvSpPr>
          <p:cNvPr id="5" name="מציין מיקום תוכן 2">
            <a:extLst>
              <a:ext uri="{FF2B5EF4-FFF2-40B4-BE49-F238E27FC236}">
                <a16:creationId xmlns:a16="http://schemas.microsoft.com/office/drawing/2014/main" id="{FC8505C7-14F3-3D70-E229-AAA2E4BD6747}"/>
              </a:ext>
            </a:extLst>
          </p:cNvPr>
          <p:cNvSpPr txBox="1">
            <a:spLocks/>
          </p:cNvSpPr>
          <p:nvPr/>
        </p:nvSpPr>
        <p:spPr>
          <a:xfrm>
            <a:off x="1514476" y="1695454"/>
            <a:ext cx="2152650" cy="4343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None/>
            </a:pPr>
            <a:r>
              <a:rPr lang="en-US" dirty="0"/>
              <a:t>The code:</a:t>
            </a:r>
          </a:p>
        </p:txBody>
      </p:sp>
      <p:pic>
        <p:nvPicPr>
          <p:cNvPr id="2" name="מציין מיקום של תמונה 5">
            <a:extLst>
              <a:ext uri="{FF2B5EF4-FFF2-40B4-BE49-F238E27FC236}">
                <a16:creationId xmlns:a16="http://schemas.microsoft.com/office/drawing/2014/main" id="{55AC1051-3C91-63C3-D666-053780FC4E9D}"/>
              </a:ext>
            </a:extLst>
          </p:cNvPr>
          <p:cNvPicPr>
            <a:picLocks noChangeAspect="1"/>
          </p:cNvPicPr>
          <p:nvPr/>
        </p:nvPicPr>
        <p:blipFill>
          <a:blip r:embed="rId2"/>
          <a:srcRect l="24795" r="24795"/>
          <a:stretch/>
        </p:blipFill>
        <p:spPr>
          <a:xfrm>
            <a:off x="8832969" y="2129794"/>
            <a:ext cx="2849880" cy="4274821"/>
          </a:xfrm>
          <a:prstGeom prst="rect">
            <a:avLst/>
          </a:prstGeom>
        </p:spPr>
      </p:pic>
      <p:pic>
        <p:nvPicPr>
          <p:cNvPr id="7" name="תמונה 6">
            <a:extLst>
              <a:ext uri="{FF2B5EF4-FFF2-40B4-BE49-F238E27FC236}">
                <a16:creationId xmlns:a16="http://schemas.microsoft.com/office/drawing/2014/main" id="{83984D32-48C3-3ACC-C00E-CF3B974CC451}"/>
              </a:ext>
            </a:extLst>
          </p:cNvPr>
          <p:cNvPicPr>
            <a:picLocks noChangeAspect="1"/>
          </p:cNvPicPr>
          <p:nvPr/>
        </p:nvPicPr>
        <p:blipFill>
          <a:blip r:embed="rId3"/>
          <a:srcRect/>
          <a:stretch/>
        </p:blipFill>
        <p:spPr>
          <a:xfrm>
            <a:off x="509151" y="2129794"/>
            <a:ext cx="6900647" cy="3380086"/>
          </a:xfrm>
          <a:prstGeom prst="rect">
            <a:avLst/>
          </a:prstGeom>
        </p:spPr>
      </p:pic>
    </p:spTree>
    <p:extLst>
      <p:ext uri="{BB962C8B-B14F-4D97-AF65-F5344CB8AC3E}">
        <p14:creationId xmlns:p14="http://schemas.microsoft.com/office/powerpoint/2010/main" val="2765993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EDB8B84-964D-8C31-1B17-DC32AAA10A5A}"/>
              </a:ext>
            </a:extLst>
          </p:cNvPr>
          <p:cNvSpPr>
            <a:spLocks noGrp="1"/>
          </p:cNvSpPr>
          <p:nvPr>
            <p:ph type="title"/>
          </p:nvPr>
        </p:nvSpPr>
        <p:spPr>
          <a:xfrm>
            <a:off x="3445151" y="804963"/>
            <a:ext cx="3695700" cy="504826"/>
          </a:xfrm>
        </p:spPr>
        <p:txBody>
          <a:bodyPr>
            <a:normAutofit fontScale="90000"/>
          </a:bodyPr>
          <a:lstStyle/>
          <a:p>
            <a:r>
              <a:rPr lang="en-US" dirty="0"/>
              <a:t>Add a new task</a:t>
            </a:r>
          </a:p>
        </p:txBody>
      </p:sp>
      <p:sp>
        <p:nvSpPr>
          <p:cNvPr id="4" name="מציין מיקום טקסט 3">
            <a:extLst>
              <a:ext uri="{FF2B5EF4-FFF2-40B4-BE49-F238E27FC236}">
                <a16:creationId xmlns:a16="http://schemas.microsoft.com/office/drawing/2014/main" id="{341AD17E-015F-7430-25DB-BD8BF5013F76}"/>
              </a:ext>
            </a:extLst>
          </p:cNvPr>
          <p:cNvSpPr>
            <a:spLocks noGrp="1"/>
          </p:cNvSpPr>
          <p:nvPr>
            <p:ph type="body" sz="half" idx="2"/>
          </p:nvPr>
        </p:nvSpPr>
        <p:spPr>
          <a:xfrm>
            <a:off x="616226" y="1639774"/>
            <a:ext cx="6524625" cy="1851785"/>
          </a:xfrm>
        </p:spPr>
        <p:txBody>
          <a:bodyPr>
            <a:normAutofit lnSpcReduction="10000"/>
          </a:bodyPr>
          <a:lstStyle/>
          <a:p>
            <a:r>
              <a:rPr lang="en-US" sz="1800" dirty="0"/>
              <a:t>Once tasks are created, they can be organized into different categories or projects. The tasks can then be viewed in a variety of ways, such as by date or priority level. These tools also allow users to create tasks, organize them into different projects, assign them to team members, and track progress.</a:t>
            </a:r>
          </a:p>
          <a:p>
            <a:r>
              <a:rPr lang="en-US" sz="1800" dirty="0"/>
              <a:t>The code:</a:t>
            </a:r>
          </a:p>
        </p:txBody>
      </p:sp>
      <p:sp>
        <p:nvSpPr>
          <p:cNvPr id="3" name="מציין מיקום טקסט 3">
            <a:extLst>
              <a:ext uri="{FF2B5EF4-FFF2-40B4-BE49-F238E27FC236}">
                <a16:creationId xmlns:a16="http://schemas.microsoft.com/office/drawing/2014/main" id="{F9F9BC93-4128-DC0A-32FE-AE8BF1841CBB}"/>
              </a:ext>
            </a:extLst>
          </p:cNvPr>
          <p:cNvSpPr txBox="1">
            <a:spLocks/>
          </p:cNvSpPr>
          <p:nvPr/>
        </p:nvSpPr>
        <p:spPr>
          <a:xfrm>
            <a:off x="8456253" y="365674"/>
            <a:ext cx="1898374" cy="4392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1800" dirty="0"/>
              <a:t>The interface:</a:t>
            </a:r>
          </a:p>
        </p:txBody>
      </p:sp>
      <p:pic>
        <p:nvPicPr>
          <p:cNvPr id="7" name="תמונה 6" descr="תמונה שמכילה טקסט&#10;&#10;התיאור נוצר באופן אוטומטי">
            <a:extLst>
              <a:ext uri="{FF2B5EF4-FFF2-40B4-BE49-F238E27FC236}">
                <a16:creationId xmlns:a16="http://schemas.microsoft.com/office/drawing/2014/main" id="{60DF7AD4-CBFA-A4C8-C4F4-A0FC84236C91}"/>
              </a:ext>
            </a:extLst>
          </p:cNvPr>
          <p:cNvPicPr>
            <a:picLocks noChangeAspect="1"/>
          </p:cNvPicPr>
          <p:nvPr/>
        </p:nvPicPr>
        <p:blipFill>
          <a:blip r:embed="rId2"/>
          <a:stretch>
            <a:fillRect/>
          </a:stretch>
        </p:blipFill>
        <p:spPr>
          <a:xfrm>
            <a:off x="0" y="3543664"/>
            <a:ext cx="9253025" cy="2708250"/>
          </a:xfrm>
          <a:prstGeom prst="rect">
            <a:avLst/>
          </a:prstGeom>
        </p:spPr>
      </p:pic>
      <p:pic>
        <p:nvPicPr>
          <p:cNvPr id="6" name="מציין מיקום של תמונה 5">
            <a:extLst>
              <a:ext uri="{FF2B5EF4-FFF2-40B4-BE49-F238E27FC236}">
                <a16:creationId xmlns:a16="http://schemas.microsoft.com/office/drawing/2014/main" id="{54C1D727-9D27-12AF-DC38-20F28B5E021A}"/>
              </a:ext>
            </a:extLst>
          </p:cNvPr>
          <p:cNvPicPr>
            <a:picLocks noGrp="1" noChangeAspect="1"/>
          </p:cNvPicPr>
          <p:nvPr>
            <p:ph type="pic" idx="1"/>
          </p:nvPr>
        </p:nvPicPr>
        <p:blipFill>
          <a:blip r:embed="rId3"/>
          <a:srcRect l="23555" r="23555"/>
          <a:stretch>
            <a:fillRect/>
          </a:stretch>
        </p:blipFill>
        <p:spPr>
          <a:xfrm>
            <a:off x="8211242" y="914344"/>
            <a:ext cx="3485458" cy="5228187"/>
          </a:xfrm>
        </p:spPr>
      </p:pic>
    </p:spTree>
    <p:extLst>
      <p:ext uri="{BB962C8B-B14F-4D97-AF65-F5344CB8AC3E}">
        <p14:creationId xmlns:p14="http://schemas.microsoft.com/office/powerpoint/2010/main" val="1570007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9" name="Picture 8">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1" name="Rectangle 10">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כותרת 1">
            <a:extLst>
              <a:ext uri="{FF2B5EF4-FFF2-40B4-BE49-F238E27FC236}">
                <a16:creationId xmlns:a16="http://schemas.microsoft.com/office/drawing/2014/main" id="{D487925F-6BDB-40A9-E66B-10A2783C1081}"/>
              </a:ext>
            </a:extLst>
          </p:cNvPr>
          <p:cNvSpPr>
            <a:spLocks noGrp="1"/>
          </p:cNvSpPr>
          <p:nvPr>
            <p:ph type="title"/>
          </p:nvPr>
        </p:nvSpPr>
        <p:spPr>
          <a:xfrm>
            <a:off x="4976028" y="965200"/>
            <a:ext cx="6170943" cy="4329641"/>
          </a:xfrm>
        </p:spPr>
        <p:txBody>
          <a:bodyPr vert="horz" lIns="91440" tIns="45720" rIns="91440" bIns="45720" rtlCol="0" anchor="ctr">
            <a:normAutofit/>
          </a:bodyPr>
          <a:lstStyle/>
          <a:p>
            <a:pPr algn="l"/>
            <a:r>
              <a:rPr lang="en-US" sz="5400" dirty="0"/>
              <a:t>Validations &amp; processes</a:t>
            </a:r>
          </a:p>
        </p:txBody>
      </p:sp>
      <p:cxnSp>
        <p:nvCxnSpPr>
          <p:cNvPr id="15" name="Straight Connector 14">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4533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תמונה 9">
            <a:extLst>
              <a:ext uri="{FF2B5EF4-FFF2-40B4-BE49-F238E27FC236}">
                <a16:creationId xmlns:a16="http://schemas.microsoft.com/office/drawing/2014/main" id="{386A33F5-ECCE-22E5-1D9C-E12385FB4279}"/>
              </a:ext>
            </a:extLst>
          </p:cNvPr>
          <p:cNvPicPr>
            <a:picLocks noChangeAspect="1"/>
          </p:cNvPicPr>
          <p:nvPr/>
        </p:nvPicPr>
        <p:blipFill>
          <a:blip r:embed="rId2"/>
          <a:stretch>
            <a:fillRect/>
          </a:stretch>
        </p:blipFill>
        <p:spPr>
          <a:xfrm>
            <a:off x="637913" y="3093440"/>
            <a:ext cx="10763555" cy="2939796"/>
          </a:xfrm>
          <a:prstGeom prst="rect">
            <a:avLst/>
          </a:prstGeom>
        </p:spPr>
      </p:pic>
      <p:sp>
        <p:nvSpPr>
          <p:cNvPr id="14" name="מציין מיקום טקסט 3">
            <a:extLst>
              <a:ext uri="{FF2B5EF4-FFF2-40B4-BE49-F238E27FC236}">
                <a16:creationId xmlns:a16="http://schemas.microsoft.com/office/drawing/2014/main" id="{44DB6557-3941-A335-E7F7-0E481B361CCB}"/>
              </a:ext>
            </a:extLst>
          </p:cNvPr>
          <p:cNvSpPr>
            <a:spLocks noGrp="1"/>
          </p:cNvSpPr>
          <p:nvPr>
            <p:ph type="body" sz="half" idx="2"/>
          </p:nvPr>
        </p:nvSpPr>
        <p:spPr>
          <a:xfrm>
            <a:off x="545634" y="1021671"/>
            <a:ext cx="6524625" cy="667198"/>
          </a:xfrm>
        </p:spPr>
        <p:txBody>
          <a:bodyPr>
            <a:normAutofit/>
          </a:bodyPr>
          <a:lstStyle/>
          <a:p>
            <a:r>
              <a:rPr lang="en-US" sz="1800" dirty="0"/>
              <a:t>This is an example of login process validation:</a:t>
            </a:r>
          </a:p>
        </p:txBody>
      </p:sp>
      <p:pic>
        <p:nvPicPr>
          <p:cNvPr id="16" name="תמונה 15" descr="תמונה שמכילה טקסט&#10;&#10;התיאור נוצר באופן אוטומטי">
            <a:extLst>
              <a:ext uri="{FF2B5EF4-FFF2-40B4-BE49-F238E27FC236}">
                <a16:creationId xmlns:a16="http://schemas.microsoft.com/office/drawing/2014/main" id="{472E3919-D78F-A687-CF75-6CDB15C3C299}"/>
              </a:ext>
            </a:extLst>
          </p:cNvPr>
          <p:cNvPicPr>
            <a:picLocks noChangeAspect="1"/>
          </p:cNvPicPr>
          <p:nvPr/>
        </p:nvPicPr>
        <p:blipFill>
          <a:blip r:embed="rId3"/>
          <a:stretch>
            <a:fillRect/>
          </a:stretch>
        </p:blipFill>
        <p:spPr>
          <a:xfrm>
            <a:off x="5931017" y="296257"/>
            <a:ext cx="5470451" cy="2520698"/>
          </a:xfrm>
          <a:prstGeom prst="rect">
            <a:avLst/>
          </a:prstGeom>
        </p:spPr>
      </p:pic>
    </p:spTree>
    <p:extLst>
      <p:ext uri="{BB962C8B-B14F-4D97-AF65-F5344CB8AC3E}">
        <p14:creationId xmlns:p14="http://schemas.microsoft.com/office/powerpoint/2010/main" val="2396057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ציין מיקום טקסט 3">
            <a:extLst>
              <a:ext uri="{FF2B5EF4-FFF2-40B4-BE49-F238E27FC236}">
                <a16:creationId xmlns:a16="http://schemas.microsoft.com/office/drawing/2014/main" id="{44DB6557-3941-A335-E7F7-0E481B361CCB}"/>
              </a:ext>
            </a:extLst>
          </p:cNvPr>
          <p:cNvSpPr>
            <a:spLocks noGrp="1"/>
          </p:cNvSpPr>
          <p:nvPr>
            <p:ph type="body" sz="half" idx="2"/>
          </p:nvPr>
        </p:nvSpPr>
        <p:spPr>
          <a:xfrm>
            <a:off x="554023" y="1014733"/>
            <a:ext cx="6524625" cy="667198"/>
          </a:xfrm>
        </p:spPr>
        <p:txBody>
          <a:bodyPr>
            <a:normAutofit/>
          </a:bodyPr>
          <a:lstStyle/>
          <a:p>
            <a:r>
              <a:rPr lang="en-US" sz="1800" dirty="0"/>
              <a:t>This is an example of adding a new user:</a:t>
            </a:r>
          </a:p>
        </p:txBody>
      </p:sp>
      <p:pic>
        <p:nvPicPr>
          <p:cNvPr id="3" name="תמונה 2">
            <a:extLst>
              <a:ext uri="{FF2B5EF4-FFF2-40B4-BE49-F238E27FC236}">
                <a16:creationId xmlns:a16="http://schemas.microsoft.com/office/drawing/2014/main" id="{BB073926-4231-3D70-9D4D-F0B7C2F0620D}"/>
              </a:ext>
            </a:extLst>
          </p:cNvPr>
          <p:cNvPicPr>
            <a:picLocks noChangeAspect="1"/>
          </p:cNvPicPr>
          <p:nvPr/>
        </p:nvPicPr>
        <p:blipFill>
          <a:blip r:embed="rId2"/>
          <a:stretch>
            <a:fillRect/>
          </a:stretch>
        </p:blipFill>
        <p:spPr>
          <a:xfrm>
            <a:off x="755063" y="1941990"/>
            <a:ext cx="3789979" cy="4065909"/>
          </a:xfrm>
          <a:prstGeom prst="rect">
            <a:avLst/>
          </a:prstGeom>
        </p:spPr>
      </p:pic>
      <p:pic>
        <p:nvPicPr>
          <p:cNvPr id="5" name="תמונה 4">
            <a:extLst>
              <a:ext uri="{FF2B5EF4-FFF2-40B4-BE49-F238E27FC236}">
                <a16:creationId xmlns:a16="http://schemas.microsoft.com/office/drawing/2014/main" id="{4781EF7C-6FC5-591A-4150-7D89F31E7771}"/>
              </a:ext>
            </a:extLst>
          </p:cNvPr>
          <p:cNvPicPr>
            <a:picLocks noChangeAspect="1"/>
          </p:cNvPicPr>
          <p:nvPr/>
        </p:nvPicPr>
        <p:blipFill>
          <a:blip r:embed="rId3"/>
          <a:stretch>
            <a:fillRect/>
          </a:stretch>
        </p:blipFill>
        <p:spPr>
          <a:xfrm>
            <a:off x="5356764" y="2047187"/>
            <a:ext cx="5859692" cy="3536021"/>
          </a:xfrm>
          <a:prstGeom prst="rect">
            <a:avLst/>
          </a:prstGeom>
        </p:spPr>
      </p:pic>
    </p:spTree>
    <p:extLst>
      <p:ext uri="{BB962C8B-B14F-4D97-AF65-F5344CB8AC3E}">
        <p14:creationId xmlns:p14="http://schemas.microsoft.com/office/powerpoint/2010/main" val="3570827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ציין מיקום טקסט 3">
            <a:extLst>
              <a:ext uri="{FF2B5EF4-FFF2-40B4-BE49-F238E27FC236}">
                <a16:creationId xmlns:a16="http://schemas.microsoft.com/office/drawing/2014/main" id="{44DB6557-3941-A335-E7F7-0E481B361CCB}"/>
              </a:ext>
            </a:extLst>
          </p:cNvPr>
          <p:cNvSpPr>
            <a:spLocks noGrp="1"/>
          </p:cNvSpPr>
          <p:nvPr>
            <p:ph type="body" sz="half" idx="2"/>
          </p:nvPr>
        </p:nvSpPr>
        <p:spPr>
          <a:xfrm>
            <a:off x="537245" y="1014733"/>
            <a:ext cx="6524625" cy="667198"/>
          </a:xfrm>
        </p:spPr>
        <p:txBody>
          <a:bodyPr>
            <a:normAutofit/>
          </a:bodyPr>
          <a:lstStyle/>
          <a:p>
            <a:r>
              <a:rPr lang="en-US" sz="1800" dirty="0"/>
              <a:t>This is an example of adding a new task:</a:t>
            </a:r>
          </a:p>
        </p:txBody>
      </p:sp>
      <p:pic>
        <p:nvPicPr>
          <p:cNvPr id="3" name="תמונה 2" descr="תמונה שמכילה טקסט&#10;&#10;התיאור נוצר באופן אוטומטי">
            <a:extLst>
              <a:ext uri="{FF2B5EF4-FFF2-40B4-BE49-F238E27FC236}">
                <a16:creationId xmlns:a16="http://schemas.microsoft.com/office/drawing/2014/main" id="{CABEAD55-FCF5-29AB-AC88-934E32E00E0C}"/>
              </a:ext>
            </a:extLst>
          </p:cNvPr>
          <p:cNvPicPr>
            <a:picLocks noChangeAspect="1"/>
          </p:cNvPicPr>
          <p:nvPr/>
        </p:nvPicPr>
        <p:blipFill>
          <a:blip r:embed="rId2"/>
          <a:stretch>
            <a:fillRect/>
          </a:stretch>
        </p:blipFill>
        <p:spPr>
          <a:xfrm>
            <a:off x="822471" y="1478244"/>
            <a:ext cx="9015500" cy="4914900"/>
          </a:xfrm>
          <a:prstGeom prst="rect">
            <a:avLst/>
          </a:prstGeom>
        </p:spPr>
      </p:pic>
    </p:spTree>
    <p:extLst>
      <p:ext uri="{BB962C8B-B14F-4D97-AF65-F5344CB8AC3E}">
        <p14:creationId xmlns:p14="http://schemas.microsoft.com/office/powerpoint/2010/main" val="3531620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1FE859E-39BA-5FDE-8778-64F3A21AFF2B}"/>
              </a:ext>
            </a:extLst>
          </p:cNvPr>
          <p:cNvSpPr>
            <a:spLocks noGrp="1"/>
          </p:cNvSpPr>
          <p:nvPr>
            <p:ph type="title"/>
          </p:nvPr>
        </p:nvSpPr>
        <p:spPr>
          <a:xfrm>
            <a:off x="1790700" y="900897"/>
            <a:ext cx="8610600" cy="1293028"/>
          </a:xfrm>
        </p:spPr>
        <p:txBody>
          <a:bodyPr/>
          <a:lstStyle/>
          <a:p>
            <a:pPr algn="l"/>
            <a:r>
              <a:rPr lang="en-US" dirty="0"/>
              <a:t>The structure of the database</a:t>
            </a:r>
          </a:p>
        </p:txBody>
      </p:sp>
      <p:pic>
        <p:nvPicPr>
          <p:cNvPr id="4" name="Picture 2">
            <a:extLst>
              <a:ext uri="{FF2B5EF4-FFF2-40B4-BE49-F238E27FC236}">
                <a16:creationId xmlns:a16="http://schemas.microsoft.com/office/drawing/2014/main" id="{C32D6BDE-3A6D-30C0-DC32-F51A4451F9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5050" y="1936749"/>
            <a:ext cx="7317207" cy="4738535"/>
          </a:xfrm>
          <a:prstGeom prst="rect">
            <a:avLst/>
          </a:prstGeom>
        </p:spPr>
      </p:pic>
    </p:spTree>
    <p:extLst>
      <p:ext uri="{BB962C8B-B14F-4D97-AF65-F5344CB8AC3E}">
        <p14:creationId xmlns:p14="http://schemas.microsoft.com/office/powerpoint/2010/main" val="3858297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4DA0ED4-BEC3-43A4-B5F3-13B86299F12E}"/>
              </a:ext>
            </a:extLst>
          </p:cNvPr>
          <p:cNvSpPr>
            <a:spLocks noGrp="1"/>
          </p:cNvSpPr>
          <p:nvPr>
            <p:ph type="title"/>
          </p:nvPr>
        </p:nvSpPr>
        <p:spPr>
          <a:xfrm>
            <a:off x="2543175" y="1223477"/>
            <a:ext cx="8610600" cy="1293028"/>
          </a:xfrm>
        </p:spPr>
        <p:txBody>
          <a:bodyPr/>
          <a:lstStyle/>
          <a:p>
            <a:pPr algn="l"/>
            <a:r>
              <a:rPr lang="en-US" dirty="0"/>
              <a:t>Summary of the project</a:t>
            </a:r>
          </a:p>
        </p:txBody>
      </p:sp>
      <p:sp>
        <p:nvSpPr>
          <p:cNvPr id="3" name="מציין מיקום תוכן 2">
            <a:extLst>
              <a:ext uri="{FF2B5EF4-FFF2-40B4-BE49-F238E27FC236}">
                <a16:creationId xmlns:a16="http://schemas.microsoft.com/office/drawing/2014/main" id="{B400E9BA-6360-2850-7051-C8AC6CA8B6EB}"/>
              </a:ext>
            </a:extLst>
          </p:cNvPr>
          <p:cNvSpPr>
            <a:spLocks noGrp="1"/>
          </p:cNvSpPr>
          <p:nvPr>
            <p:ph idx="1"/>
          </p:nvPr>
        </p:nvSpPr>
        <p:spPr>
          <a:xfrm>
            <a:off x="1304925" y="2516505"/>
            <a:ext cx="9848850" cy="1893569"/>
          </a:xfrm>
        </p:spPr>
        <p:txBody>
          <a:bodyPr/>
          <a:lstStyle/>
          <a:p>
            <a:pPr marL="0" indent="0" algn="ctr">
              <a:buNone/>
            </a:pPr>
            <a:r>
              <a:rPr lang="en-US" dirty="0"/>
              <a:t>We created a project to manage ongoing maintenance that includes all the tasks for the maintenance person, the application includes various functions such as tracking tasks - if the task performed correctly, on time, and all this in collaboration with the project manager who can follow his employees and manage them in an optimal way.</a:t>
            </a:r>
          </a:p>
        </p:txBody>
      </p:sp>
    </p:spTree>
    <p:extLst>
      <p:ext uri="{BB962C8B-B14F-4D97-AF65-F5344CB8AC3E}">
        <p14:creationId xmlns:p14="http://schemas.microsoft.com/office/powerpoint/2010/main" val="2782340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82FE71-BBDF-20FE-9214-443762D2AA82}"/>
              </a:ext>
            </a:extLst>
          </p:cNvPr>
          <p:cNvSpPr>
            <a:spLocks noGrp="1"/>
          </p:cNvSpPr>
          <p:nvPr>
            <p:ph type="title"/>
          </p:nvPr>
        </p:nvSpPr>
        <p:spPr>
          <a:xfrm>
            <a:off x="413059" y="1622323"/>
            <a:ext cx="4645914" cy="2556076"/>
          </a:xfrm>
        </p:spPr>
        <p:txBody>
          <a:bodyPr>
            <a:normAutofit/>
          </a:bodyPr>
          <a:lstStyle/>
          <a:p>
            <a:r>
              <a:rPr lang="en-US" sz="4000" dirty="0"/>
              <a:t>Languages, Frameworks &amp; Libraries</a:t>
            </a:r>
          </a:p>
        </p:txBody>
      </p:sp>
      <p:pic>
        <p:nvPicPr>
          <p:cNvPr id="6" name="מציין מיקום תוכן 5">
            <a:extLst>
              <a:ext uri="{FF2B5EF4-FFF2-40B4-BE49-F238E27FC236}">
                <a16:creationId xmlns:a16="http://schemas.microsoft.com/office/drawing/2014/main" id="{A529CB50-2D6B-3434-7B14-5FAB179A5218}"/>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10000" b="90000" l="10000" r="90000">
                        <a14:foregroundMark x1="83000" y1="51667" x2="83000" y2="51667"/>
                        <a14:foregroundMark x1="78900" y1="48333" x2="78900" y2="48333"/>
                        <a14:foregroundMark x1="72200" y1="55238" x2="72200" y2="55238"/>
                        <a14:foregroundMark x1="76300" y1="63333" x2="76300" y2="63333"/>
                        <a14:foregroundMark x1="79300" y1="58810" x2="79300" y2="58810"/>
                        <a14:foregroundMark x1="62600" y1="48333" x2="62600" y2="48333"/>
                        <a14:foregroundMark x1="53700" y1="49048" x2="53700" y2="49048"/>
                      </a14:backgroundRemoval>
                    </a14:imgEffect>
                  </a14:imgLayer>
                </a14:imgProps>
              </a:ext>
            </a:extLst>
          </a:blip>
          <a:stretch>
            <a:fillRect/>
          </a:stretch>
        </p:blipFill>
        <p:spPr>
          <a:xfrm>
            <a:off x="6246604" y="2788920"/>
            <a:ext cx="3799892" cy="1595955"/>
          </a:xfrm>
        </p:spPr>
      </p:pic>
      <p:pic>
        <p:nvPicPr>
          <p:cNvPr id="7" name="מציין מיקום תוכן 5">
            <a:extLst>
              <a:ext uri="{FF2B5EF4-FFF2-40B4-BE49-F238E27FC236}">
                <a16:creationId xmlns:a16="http://schemas.microsoft.com/office/drawing/2014/main" id="{3378A2B0-1A5D-55E6-09FF-CB4F8CAC1EE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6087" y1="46429" x2="26087" y2="46429"/>
                        <a14:foregroundMark x1="39130" y1="48214" x2="39130" y2="48214"/>
                        <a14:foregroundMark x1="41472" y1="49405" x2="41472" y2="49405"/>
                        <a14:foregroundMark x1="48495" y1="48214" x2="48495" y2="48214"/>
                        <a14:foregroundMark x1="42140" y1="48214" x2="42140" y2="48214"/>
                        <a14:foregroundMark x1="67893" y1="45833" x2="67893" y2="45833"/>
                        <a14:foregroundMark x1="48161" y1="67857" x2="48161" y2="67857"/>
                      </a14:backgroundRemoval>
                    </a14:imgEffect>
                  </a14:imgLayer>
                </a14:imgProps>
              </a:ext>
            </a:extLst>
          </a:blip>
          <a:srcRect/>
          <a:stretch/>
        </p:blipFill>
        <p:spPr>
          <a:xfrm>
            <a:off x="4617720" y="1027234"/>
            <a:ext cx="3333720" cy="1873128"/>
          </a:xfrm>
          <a:prstGeom prst="rect">
            <a:avLst/>
          </a:prstGeom>
        </p:spPr>
      </p:pic>
      <p:pic>
        <p:nvPicPr>
          <p:cNvPr id="9" name="מציין מיקום תוכן 5">
            <a:extLst>
              <a:ext uri="{FF2B5EF4-FFF2-40B4-BE49-F238E27FC236}">
                <a16:creationId xmlns:a16="http://schemas.microsoft.com/office/drawing/2014/main" id="{2C981BDE-67E3-7462-0DE7-CF168EA1990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0333" y1="53667" x2="30333" y2="53667"/>
                        <a14:foregroundMark x1="29500" y1="50667" x2="29500" y2="50667"/>
                        <a14:foregroundMark x1="29500" y1="47667" x2="29500" y2="47667"/>
                        <a14:foregroundMark x1="40667" y1="46000" x2="40667" y2="46000"/>
                        <a14:foregroundMark x1="71000" y1="47667" x2="71000" y2="47667"/>
                        <a14:foregroundMark x1="86833" y1="45333" x2="86833" y2="45333"/>
                        <a14:foregroundMark x1="14667" y1="43667" x2="14667" y2="43667"/>
                      </a14:backgroundRemoval>
                    </a14:imgEffect>
                  </a14:imgLayer>
                </a14:imgProps>
              </a:ext>
            </a:extLst>
          </a:blip>
          <a:srcRect/>
          <a:stretch/>
        </p:blipFill>
        <p:spPr>
          <a:xfrm>
            <a:off x="4962525" y="4921847"/>
            <a:ext cx="2713745" cy="1356872"/>
          </a:xfrm>
          <a:prstGeom prst="rect">
            <a:avLst/>
          </a:prstGeom>
        </p:spPr>
      </p:pic>
      <p:pic>
        <p:nvPicPr>
          <p:cNvPr id="10" name="מציין מיקום תוכן 5">
            <a:extLst>
              <a:ext uri="{FF2B5EF4-FFF2-40B4-BE49-F238E27FC236}">
                <a16:creationId xmlns:a16="http://schemas.microsoft.com/office/drawing/2014/main" id="{F06A07A2-EF20-D8EE-19BE-AB2EBC11AC3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19600" y1="49023" x2="19600" y2="49023"/>
                        <a14:foregroundMark x1="50300" y1="56661" x2="50300" y2="56661"/>
                        <a14:foregroundMark x1="54100" y1="56661" x2="54100" y2="56661"/>
                        <a14:foregroundMark x1="54100" y1="56661" x2="54100" y2="56661"/>
                        <a14:foregroundMark x1="54100" y1="56661" x2="54100" y2="56661"/>
                        <a14:foregroundMark x1="23000" y1="47425" x2="23000" y2="47425"/>
                        <a14:foregroundMark x1="23000" y1="52931" x2="23000" y2="52931"/>
                        <a14:foregroundMark x1="23000" y1="52931" x2="23000" y2="52931"/>
                      </a14:backgroundRemoval>
                    </a14:imgEffect>
                  </a14:imgLayer>
                </a14:imgProps>
              </a:ext>
            </a:extLst>
          </a:blip>
          <a:srcRect/>
          <a:stretch/>
        </p:blipFill>
        <p:spPr>
          <a:xfrm>
            <a:off x="9109173" y="4791099"/>
            <a:ext cx="2407570" cy="1355462"/>
          </a:xfrm>
          <a:prstGeom prst="rect">
            <a:avLst/>
          </a:prstGeom>
        </p:spPr>
      </p:pic>
      <p:pic>
        <p:nvPicPr>
          <p:cNvPr id="13" name="מציין מיקום תוכן 5">
            <a:extLst>
              <a:ext uri="{FF2B5EF4-FFF2-40B4-BE49-F238E27FC236}">
                <a16:creationId xmlns:a16="http://schemas.microsoft.com/office/drawing/2014/main" id="{BD763D39-70D0-F941-BCFE-F95CE5E6E5DB}"/>
              </a:ext>
            </a:extLst>
          </p:cNvPr>
          <p:cNvPicPr>
            <a:picLocks noChangeAspect="1"/>
          </p:cNvPicPr>
          <p:nvPr/>
        </p:nvPicPr>
        <p:blipFill>
          <a:blip r:embed="rId10"/>
          <a:srcRect/>
          <a:stretch/>
        </p:blipFill>
        <p:spPr>
          <a:xfrm>
            <a:off x="9503382" y="1344929"/>
            <a:ext cx="1869664" cy="1869664"/>
          </a:xfrm>
          <a:prstGeom prst="rect">
            <a:avLst/>
          </a:prstGeom>
        </p:spPr>
      </p:pic>
    </p:spTree>
    <p:extLst>
      <p:ext uri="{BB962C8B-B14F-4D97-AF65-F5344CB8AC3E}">
        <p14:creationId xmlns:p14="http://schemas.microsoft.com/office/powerpoint/2010/main" val="1959298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BE1534B-C3BF-49C6-5FC1-FDF70448741D}"/>
              </a:ext>
            </a:extLst>
          </p:cNvPr>
          <p:cNvSpPr>
            <a:spLocks noGrp="1"/>
          </p:cNvSpPr>
          <p:nvPr>
            <p:ph type="title"/>
          </p:nvPr>
        </p:nvSpPr>
        <p:spPr>
          <a:xfrm>
            <a:off x="714375" y="1831173"/>
            <a:ext cx="8610600" cy="1293028"/>
          </a:xfrm>
        </p:spPr>
        <p:txBody>
          <a:bodyPr/>
          <a:lstStyle/>
          <a:p>
            <a:pPr algn="l"/>
            <a:r>
              <a:rPr lang="en-US" dirty="0"/>
              <a:t>introduction</a:t>
            </a:r>
          </a:p>
        </p:txBody>
      </p:sp>
      <p:sp>
        <p:nvSpPr>
          <p:cNvPr id="3" name="מציין מיקום תוכן 2">
            <a:extLst>
              <a:ext uri="{FF2B5EF4-FFF2-40B4-BE49-F238E27FC236}">
                <a16:creationId xmlns:a16="http://schemas.microsoft.com/office/drawing/2014/main" id="{2A12B1B8-A0CB-9F30-2581-6F977530EB22}"/>
              </a:ext>
            </a:extLst>
          </p:cNvPr>
          <p:cNvSpPr>
            <a:spLocks noGrp="1"/>
          </p:cNvSpPr>
          <p:nvPr>
            <p:ph idx="1"/>
          </p:nvPr>
        </p:nvSpPr>
        <p:spPr>
          <a:xfrm>
            <a:off x="428625" y="3124201"/>
            <a:ext cx="10820400" cy="4024125"/>
          </a:xfrm>
        </p:spPr>
        <p:txBody>
          <a:bodyPr/>
          <a:lstStyle/>
          <a:p>
            <a:r>
              <a:rPr lang="en-US" sz="2400" dirty="0">
                <a:effectLst/>
                <a:latin typeface="Calibri" panose="020F0502020204030204" pitchFamily="34" charset="0"/>
                <a:ea typeface="Calibri" panose="020F0502020204030204" pitchFamily="34" charset="0"/>
                <a:cs typeface="Arial" panose="020B0604020202020204" pitchFamily="34" charset="0"/>
              </a:rPr>
              <a:t>The field of routine maintenance is a field that occupies a significant share of the organization's expenses.</a:t>
            </a:r>
          </a:p>
          <a:p>
            <a:r>
              <a:rPr lang="en-US" sz="2400" dirty="0">
                <a:latin typeface="Calibri" panose="020F0502020204030204" pitchFamily="34" charset="0"/>
                <a:ea typeface="Calibri" panose="020F0502020204030204" pitchFamily="34" charset="0"/>
                <a:cs typeface="Arial" panose="020B0604020202020204" pitchFamily="34" charset="0"/>
              </a:rPr>
              <a:t>R</a:t>
            </a:r>
            <a:r>
              <a:rPr lang="en-US" sz="2400" dirty="0">
                <a:effectLst/>
                <a:latin typeface="Calibri" panose="020F0502020204030204" pitchFamily="34" charset="0"/>
                <a:ea typeface="Calibri" panose="020F0502020204030204" pitchFamily="34" charset="0"/>
                <a:cs typeface="Arial" panose="020B0604020202020204" pitchFamily="34" charset="0"/>
              </a:rPr>
              <a:t>outine maintenance is the most efficient way to ensure the safety of use and the integrity of the installed equipment.</a:t>
            </a:r>
          </a:p>
          <a:p>
            <a:endParaRPr lang="en-US" dirty="0"/>
          </a:p>
        </p:txBody>
      </p:sp>
    </p:spTree>
    <p:extLst>
      <p:ext uri="{BB962C8B-B14F-4D97-AF65-F5344CB8AC3E}">
        <p14:creationId xmlns:p14="http://schemas.microsoft.com/office/powerpoint/2010/main" val="967875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85207C-B898-F8AE-AA68-AA0715690C42}"/>
              </a:ext>
            </a:extLst>
          </p:cNvPr>
          <p:cNvSpPr>
            <a:spLocks noGrp="1"/>
          </p:cNvSpPr>
          <p:nvPr>
            <p:ph type="title"/>
          </p:nvPr>
        </p:nvSpPr>
        <p:spPr>
          <a:xfrm>
            <a:off x="1447800" y="1040597"/>
            <a:ext cx="8610600" cy="1293028"/>
          </a:xfrm>
        </p:spPr>
        <p:txBody>
          <a:bodyPr/>
          <a:lstStyle/>
          <a:p>
            <a:pPr algn="ctr"/>
            <a:r>
              <a:rPr lang="en-US" dirty="0"/>
              <a:t>Project Purpose</a:t>
            </a:r>
          </a:p>
        </p:txBody>
      </p:sp>
      <p:sp>
        <p:nvSpPr>
          <p:cNvPr id="3" name="מציין מיקום תוכן 2">
            <a:extLst>
              <a:ext uri="{FF2B5EF4-FFF2-40B4-BE49-F238E27FC236}">
                <a16:creationId xmlns:a16="http://schemas.microsoft.com/office/drawing/2014/main" id="{E85092A0-773C-77B4-641B-5641B5F52746}"/>
              </a:ext>
            </a:extLst>
          </p:cNvPr>
          <p:cNvSpPr>
            <a:spLocks noGrp="1"/>
          </p:cNvSpPr>
          <p:nvPr>
            <p:ph idx="1"/>
          </p:nvPr>
        </p:nvSpPr>
        <p:spPr>
          <a:xfrm>
            <a:off x="1352550" y="2333625"/>
            <a:ext cx="10153650" cy="3885060"/>
          </a:xfrm>
        </p:spPr>
        <p:txBody>
          <a:bodyPr>
            <a:normAutofit/>
          </a:bodyPr>
          <a:lstStyle/>
          <a:p>
            <a:pPr marL="0" indent="0" algn="ctr">
              <a:buNone/>
            </a:pPr>
            <a:r>
              <a:rPr lang="en-US" sz="2400" dirty="0"/>
              <a:t>Creating tasks and managing them in an organized interface refers to the process of using software or an app to create and organize tasks or to-do items. This can include adding details such as a task description, due date, and priority level. </a:t>
            </a:r>
          </a:p>
        </p:txBody>
      </p:sp>
    </p:spTree>
    <p:extLst>
      <p:ext uri="{BB962C8B-B14F-4D97-AF65-F5344CB8AC3E}">
        <p14:creationId xmlns:p14="http://schemas.microsoft.com/office/powerpoint/2010/main" val="1364060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45D1D5C-B8E2-5E37-9247-C8AE8E7534B7}"/>
              </a:ext>
            </a:extLst>
          </p:cNvPr>
          <p:cNvSpPr>
            <a:spLocks noGrp="1"/>
          </p:cNvSpPr>
          <p:nvPr>
            <p:ph type="title"/>
          </p:nvPr>
        </p:nvSpPr>
        <p:spPr>
          <a:xfrm>
            <a:off x="3752850" y="705045"/>
            <a:ext cx="3409949" cy="823912"/>
          </a:xfrm>
        </p:spPr>
        <p:txBody>
          <a:bodyPr/>
          <a:lstStyle/>
          <a:p>
            <a:pPr algn="l"/>
            <a:r>
              <a:rPr lang="en-US" dirty="0"/>
              <a:t>User types</a:t>
            </a:r>
          </a:p>
        </p:txBody>
      </p:sp>
      <p:sp>
        <p:nvSpPr>
          <p:cNvPr id="3" name="מציין מיקום טקסט 2">
            <a:extLst>
              <a:ext uri="{FF2B5EF4-FFF2-40B4-BE49-F238E27FC236}">
                <a16:creationId xmlns:a16="http://schemas.microsoft.com/office/drawing/2014/main" id="{35FD4018-BE8F-9EA5-7351-1DA46DDBB5B2}"/>
              </a:ext>
            </a:extLst>
          </p:cNvPr>
          <p:cNvSpPr>
            <a:spLocks noGrp="1"/>
          </p:cNvSpPr>
          <p:nvPr>
            <p:ph type="body" idx="1"/>
          </p:nvPr>
        </p:nvSpPr>
        <p:spPr>
          <a:xfrm>
            <a:off x="628660" y="1808999"/>
            <a:ext cx="2466966" cy="609600"/>
          </a:xfrm>
        </p:spPr>
        <p:txBody>
          <a:bodyPr/>
          <a:lstStyle/>
          <a:p>
            <a:r>
              <a:rPr lang="en-US" dirty="0"/>
              <a:t>Administrator</a:t>
            </a:r>
          </a:p>
        </p:txBody>
      </p:sp>
      <p:sp>
        <p:nvSpPr>
          <p:cNvPr id="4" name="מציין מיקום תוכן 3">
            <a:extLst>
              <a:ext uri="{FF2B5EF4-FFF2-40B4-BE49-F238E27FC236}">
                <a16:creationId xmlns:a16="http://schemas.microsoft.com/office/drawing/2014/main" id="{FB421EDF-E2A1-DEA7-9831-E05770518B1A}"/>
              </a:ext>
            </a:extLst>
          </p:cNvPr>
          <p:cNvSpPr>
            <a:spLocks noGrp="1"/>
          </p:cNvSpPr>
          <p:nvPr>
            <p:ph sz="half" idx="2"/>
          </p:nvPr>
        </p:nvSpPr>
        <p:spPr>
          <a:xfrm>
            <a:off x="457200" y="2566566"/>
            <a:ext cx="4124325" cy="1314449"/>
          </a:xfrm>
        </p:spPr>
        <p:txBody>
          <a:bodyPr/>
          <a:lstStyle/>
          <a:p>
            <a:pPr marL="0" indent="0">
              <a:buNone/>
            </a:pPr>
            <a:r>
              <a:rPr lang="en-US" sz="1800" dirty="0">
                <a:effectLst/>
                <a:latin typeface="Arial" panose="020B0604020202020204" pitchFamily="34" charset="0"/>
                <a:ea typeface="Arial" panose="020B0604020202020204" pitchFamily="34" charset="0"/>
              </a:rPr>
              <a:t>a user who can manage system usage credentials and user approval.</a:t>
            </a:r>
            <a:endParaRPr lang="en-US" dirty="0"/>
          </a:p>
        </p:txBody>
      </p:sp>
      <p:sp>
        <p:nvSpPr>
          <p:cNvPr id="5" name="מציין מיקום טקסט 4">
            <a:extLst>
              <a:ext uri="{FF2B5EF4-FFF2-40B4-BE49-F238E27FC236}">
                <a16:creationId xmlns:a16="http://schemas.microsoft.com/office/drawing/2014/main" id="{E04B8FF7-DF0D-4146-3C84-D6436788F50D}"/>
              </a:ext>
            </a:extLst>
          </p:cNvPr>
          <p:cNvSpPr>
            <a:spLocks noGrp="1"/>
          </p:cNvSpPr>
          <p:nvPr>
            <p:ph type="body" sz="quarter" idx="3"/>
          </p:nvPr>
        </p:nvSpPr>
        <p:spPr>
          <a:xfrm>
            <a:off x="3695699" y="4291434"/>
            <a:ext cx="3705225" cy="599016"/>
          </a:xfrm>
        </p:spPr>
        <p:txBody>
          <a:bodyPr/>
          <a:lstStyle/>
          <a:p>
            <a:r>
              <a:rPr lang="en-US" dirty="0"/>
              <a:t>Maintenance man</a:t>
            </a:r>
          </a:p>
        </p:txBody>
      </p:sp>
      <p:sp>
        <p:nvSpPr>
          <p:cNvPr id="6" name="מציין מיקום תוכן 5">
            <a:extLst>
              <a:ext uri="{FF2B5EF4-FFF2-40B4-BE49-F238E27FC236}">
                <a16:creationId xmlns:a16="http://schemas.microsoft.com/office/drawing/2014/main" id="{1AAC973E-4EB8-D715-996C-53B4CC919518}"/>
              </a:ext>
            </a:extLst>
          </p:cNvPr>
          <p:cNvSpPr>
            <a:spLocks noGrp="1"/>
          </p:cNvSpPr>
          <p:nvPr>
            <p:ph sz="quarter" idx="4"/>
          </p:nvPr>
        </p:nvSpPr>
        <p:spPr>
          <a:xfrm>
            <a:off x="3543299" y="4956180"/>
            <a:ext cx="4743450" cy="1582209"/>
          </a:xfrm>
        </p:spPr>
        <p:txBody>
          <a:bodyPr/>
          <a:lstStyle/>
          <a:p>
            <a:pPr marL="0" indent="0">
              <a:buNone/>
            </a:pPr>
            <a:r>
              <a:rPr lang="en-US" sz="1800" dirty="0">
                <a:effectLst/>
                <a:latin typeface="Arial" panose="020B0604020202020204" pitchFamily="34" charset="0"/>
                <a:ea typeface="Arial" panose="020B0604020202020204" pitchFamily="34" charset="0"/>
              </a:rPr>
              <a:t>a user who registers for the system, receives a list of maintenance tasks and indicates the execution of the tasks. The user will be able to enter comments and add photos if necessary.</a:t>
            </a:r>
            <a:endParaRPr lang="en-US" dirty="0"/>
          </a:p>
        </p:txBody>
      </p:sp>
      <p:sp>
        <p:nvSpPr>
          <p:cNvPr id="7" name="מציין מיקום טקסט 4">
            <a:extLst>
              <a:ext uri="{FF2B5EF4-FFF2-40B4-BE49-F238E27FC236}">
                <a16:creationId xmlns:a16="http://schemas.microsoft.com/office/drawing/2014/main" id="{DA447607-811C-D5D8-FF3F-0A260693FA84}"/>
              </a:ext>
            </a:extLst>
          </p:cNvPr>
          <p:cNvSpPr txBox="1">
            <a:spLocks/>
          </p:cNvSpPr>
          <p:nvPr/>
        </p:nvSpPr>
        <p:spPr>
          <a:xfrm>
            <a:off x="7400924" y="1772710"/>
            <a:ext cx="2638425" cy="599016"/>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8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Manager</a:t>
            </a:r>
          </a:p>
        </p:txBody>
      </p:sp>
      <p:sp>
        <p:nvSpPr>
          <p:cNvPr id="8" name="מציין מיקום תוכן 5">
            <a:extLst>
              <a:ext uri="{FF2B5EF4-FFF2-40B4-BE49-F238E27FC236}">
                <a16:creationId xmlns:a16="http://schemas.microsoft.com/office/drawing/2014/main" id="{C052E32E-73EE-A4EE-F58A-81DDCDB881AD}"/>
              </a:ext>
            </a:extLst>
          </p:cNvPr>
          <p:cNvSpPr txBox="1">
            <a:spLocks/>
          </p:cNvSpPr>
          <p:nvPr/>
        </p:nvSpPr>
        <p:spPr>
          <a:xfrm>
            <a:off x="6991350" y="2418599"/>
            <a:ext cx="4743450" cy="158220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indent="0">
              <a:lnSpc>
                <a:spcPct val="115000"/>
              </a:lnSpc>
              <a:spcBef>
                <a:spcPts val="1200"/>
              </a:spcBef>
              <a:spcAft>
                <a:spcPts val="1200"/>
              </a:spcAft>
              <a:buNone/>
            </a:pPr>
            <a:r>
              <a:rPr lang="en-US" sz="1800" dirty="0">
                <a:effectLst/>
                <a:latin typeface="Arial" panose="020B0604020202020204" pitchFamily="34" charset="0"/>
                <a:ea typeface="Arial" panose="020B0604020202020204" pitchFamily="34" charset="0"/>
              </a:rPr>
              <a:t>a user who can provide alerts to users to perform maintenance, set up maintenance lists, define and create a knowledge library, view the information collected, and perform database </a:t>
            </a:r>
            <a:r>
              <a:rPr lang="en-US" sz="1800" dirty="0">
                <a:latin typeface="Arial" panose="020B0604020202020204" pitchFamily="34" charset="0"/>
              </a:rPr>
              <a:t>questioning</a:t>
            </a:r>
            <a:r>
              <a:rPr lang="en-US" sz="1800" dirty="0">
                <a:effectLst/>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940614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2F4CF5A-98A5-9BE9-54DA-2FEF919C5F95}"/>
              </a:ext>
            </a:extLst>
          </p:cNvPr>
          <p:cNvSpPr>
            <a:spLocks noGrp="1"/>
          </p:cNvSpPr>
          <p:nvPr>
            <p:ph type="title"/>
          </p:nvPr>
        </p:nvSpPr>
        <p:spPr/>
        <p:txBody>
          <a:bodyPr/>
          <a:lstStyle/>
          <a:p>
            <a:r>
              <a:rPr lang="en-US" dirty="0"/>
              <a:t>Administrator functionality</a:t>
            </a:r>
          </a:p>
        </p:txBody>
      </p:sp>
      <p:sp>
        <p:nvSpPr>
          <p:cNvPr id="4" name="מציין מיקום טקסט 3">
            <a:extLst>
              <a:ext uri="{FF2B5EF4-FFF2-40B4-BE49-F238E27FC236}">
                <a16:creationId xmlns:a16="http://schemas.microsoft.com/office/drawing/2014/main" id="{E04F5C2D-FAEC-95BC-4249-4AAA8377D6DB}"/>
              </a:ext>
            </a:extLst>
          </p:cNvPr>
          <p:cNvSpPr>
            <a:spLocks noGrp="1"/>
          </p:cNvSpPr>
          <p:nvPr>
            <p:ph type="body" sz="half" idx="2"/>
          </p:nvPr>
        </p:nvSpPr>
        <p:spPr>
          <a:xfrm>
            <a:off x="352425" y="3124199"/>
            <a:ext cx="4643157" cy="3181351"/>
          </a:xfrm>
        </p:spPr>
        <p:txBody>
          <a:bodyPr/>
          <a:lstStyle/>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Arial" panose="020B0604020202020204" pitchFamily="34" charset="0"/>
              </a:rPr>
              <a:t> That user will have the ability to add new users with specific permission (maintenance\manager\administrator) – for new employees.</a:t>
            </a:r>
          </a:p>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Arial" panose="020B0604020202020204" pitchFamily="34" charset="0"/>
              </a:rPr>
              <a:t>That user can delete users for the system.</a:t>
            </a:r>
          </a:p>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Arial" panose="020B0604020202020204" pitchFamily="34" charset="0"/>
              </a:rPr>
              <a:t> Users can update permission to existing users, in case employees are promoted.</a:t>
            </a:r>
            <a:endParaRPr lang="en-US" dirty="0"/>
          </a:p>
        </p:txBody>
      </p:sp>
      <p:pic>
        <p:nvPicPr>
          <p:cNvPr id="5" name="Picture 15">
            <a:extLst>
              <a:ext uri="{FF2B5EF4-FFF2-40B4-BE49-F238E27FC236}">
                <a16:creationId xmlns:a16="http://schemas.microsoft.com/office/drawing/2014/main" id="{788471CF-C2F7-86CF-8958-D46E63C19A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06" r="-1" b="1544"/>
          <a:stretch/>
        </p:blipFill>
        <p:spPr bwMode="auto">
          <a:xfrm>
            <a:off x="5701363" y="1881981"/>
            <a:ext cx="5213636" cy="36450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2072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B87D74-32AA-8A56-E212-56B77DC27519}"/>
              </a:ext>
            </a:extLst>
          </p:cNvPr>
          <p:cNvSpPr>
            <a:spLocks noGrp="1"/>
          </p:cNvSpPr>
          <p:nvPr>
            <p:ph type="title"/>
          </p:nvPr>
        </p:nvSpPr>
        <p:spPr/>
        <p:txBody>
          <a:bodyPr/>
          <a:lstStyle/>
          <a:p>
            <a:r>
              <a:rPr lang="en-US"/>
              <a:t>Manager functionality</a:t>
            </a:r>
            <a:endParaRPr lang="en-US" dirty="0"/>
          </a:p>
        </p:txBody>
      </p:sp>
      <p:sp>
        <p:nvSpPr>
          <p:cNvPr id="4" name="מציין מיקום טקסט 3">
            <a:extLst>
              <a:ext uri="{FF2B5EF4-FFF2-40B4-BE49-F238E27FC236}">
                <a16:creationId xmlns:a16="http://schemas.microsoft.com/office/drawing/2014/main" id="{720D95EE-E99D-BD3B-B187-9F39922B305B}"/>
              </a:ext>
            </a:extLst>
          </p:cNvPr>
          <p:cNvSpPr>
            <a:spLocks noGrp="1"/>
          </p:cNvSpPr>
          <p:nvPr>
            <p:ph type="body" sz="half" idx="2"/>
          </p:nvPr>
        </p:nvSpPr>
        <p:spPr>
          <a:xfrm>
            <a:off x="247650" y="3124199"/>
            <a:ext cx="4552950" cy="3295651"/>
          </a:xfrm>
        </p:spPr>
        <p:txBody>
          <a:bodyPr>
            <a:normAutofit fontScale="92500" lnSpcReduction="20000"/>
          </a:bodyPr>
          <a:lstStyle/>
          <a:p>
            <a:pPr marL="342900" marR="0" lvl="0" indent="-342900" algn="l" rtl="0">
              <a:lnSpc>
                <a:spcPct val="106000"/>
              </a:lnSpc>
              <a:spcBef>
                <a:spcPts val="0"/>
              </a:spcBef>
              <a:spcAft>
                <a:spcPts val="0"/>
              </a:spcAft>
              <a:buFont typeface="Wingdings" panose="05000000000000000000" pitchFamily="2" charset="2"/>
              <a:buChar char="v"/>
            </a:pPr>
            <a:r>
              <a:rPr lang="en-US" sz="1800">
                <a:effectLst/>
                <a:latin typeface="Calibri" panose="020F0502020204030204" pitchFamily="34" charset="0"/>
                <a:ea typeface="Calibri" panose="020F0502020204030204" pitchFamily="34" charset="0"/>
                <a:cs typeface="Arial" panose="020B0604020202020204" pitchFamily="34" charset="0"/>
              </a:rPr>
              <a:t>On the main page see all open missions to his day</a:t>
            </a:r>
          </a:p>
          <a:p>
            <a:pPr marL="342900" marR="0" lvl="0" indent="-342900" algn="l" rtl="0">
              <a:lnSpc>
                <a:spcPct val="106000"/>
              </a:lnSpc>
              <a:spcBef>
                <a:spcPts val="0"/>
              </a:spcBef>
              <a:spcAft>
                <a:spcPts val="0"/>
              </a:spcAft>
              <a:buFont typeface="Wingdings" panose="05000000000000000000" pitchFamily="2" charset="2"/>
              <a:buChar char="v"/>
            </a:pPr>
            <a:r>
              <a:rPr lang="en-US" sz="1800">
                <a:effectLst/>
                <a:latin typeface="Calibri" panose="020F0502020204030204" pitchFamily="34" charset="0"/>
                <a:ea typeface="Calibri" panose="020F0502020204030204" pitchFamily="34" charset="0"/>
                <a:cs typeface="Arial" panose="020B0604020202020204" pitchFamily="34" charset="0"/>
              </a:rPr>
              <a:t>Users will assign any mission to maintenance users base </a:t>
            </a:r>
            <a:br>
              <a:rPr lang="en-US" sz="1800">
                <a:effectLst/>
                <a:latin typeface="Calibri" panose="020F0502020204030204" pitchFamily="34" charset="0"/>
                <a:ea typeface="Calibri" panose="020F0502020204030204" pitchFamily="34" charset="0"/>
                <a:cs typeface="Arial" panose="020B0604020202020204" pitchFamily="34" charset="0"/>
              </a:rPr>
            </a:br>
            <a:r>
              <a:rPr lang="en-US" sz="1800">
                <a:effectLst/>
                <a:latin typeface="Calibri" panose="020F0502020204030204" pitchFamily="34" charset="0"/>
                <a:ea typeface="Calibri" panose="020F0502020204030204" pitchFamily="34" charset="0"/>
                <a:cs typeface="Arial" panose="020B0604020202020204" pitchFamily="34" charset="0"/>
              </a:rPr>
              <a:t> on their availability, location, and skills.</a:t>
            </a:r>
          </a:p>
          <a:p>
            <a:pPr marL="342900" marR="0" lvl="0" indent="-342900" algn="l" rtl="0">
              <a:lnSpc>
                <a:spcPct val="106000"/>
              </a:lnSpc>
              <a:spcBef>
                <a:spcPts val="0"/>
              </a:spcBef>
              <a:spcAft>
                <a:spcPts val="0"/>
              </a:spcAft>
              <a:buFont typeface="Wingdings" panose="05000000000000000000" pitchFamily="2" charset="2"/>
              <a:buChar char="v"/>
            </a:pPr>
            <a:r>
              <a:rPr lang="en-US" sz="1800">
                <a:effectLst/>
                <a:latin typeface="Calibri" panose="020F0502020204030204" pitchFamily="34" charset="0"/>
                <a:ea typeface="Calibri" panose="020F0502020204030204" pitchFamily="34" charset="0"/>
                <a:cs typeface="Arial" panose="020B0604020202020204" pitchFamily="34" charset="0"/>
              </a:rPr>
              <a:t> On another page User will review all failed missions &amp; figure out how to fix them – </a:t>
            </a:r>
            <a:br>
              <a:rPr lang="en-US" sz="1800">
                <a:effectLst/>
                <a:latin typeface="Calibri" panose="020F0502020204030204" pitchFamily="34" charset="0"/>
                <a:ea typeface="Calibri" panose="020F0502020204030204" pitchFamily="34" charset="0"/>
                <a:cs typeface="Arial" panose="020B0604020202020204" pitchFamily="34" charset="0"/>
              </a:rPr>
            </a:br>
            <a:r>
              <a:rPr lang="en-US" sz="1800">
                <a:effectLst/>
                <a:latin typeface="Calibri" panose="020F0502020204030204" pitchFamily="34" charset="0"/>
                <a:ea typeface="Calibri" panose="020F0502020204030204" pitchFamily="34" charset="0"/>
                <a:cs typeface="Arial" panose="020B0604020202020204" pitchFamily="34" charset="0"/>
              </a:rPr>
              <a:t>Re-assign to relevant users.</a:t>
            </a:r>
          </a:p>
          <a:p>
            <a:pPr marL="342900" marR="0" lvl="0" indent="-342900" algn="l" rtl="0">
              <a:lnSpc>
                <a:spcPct val="106000"/>
              </a:lnSpc>
              <a:spcBef>
                <a:spcPts val="0"/>
              </a:spcBef>
              <a:spcAft>
                <a:spcPts val="0"/>
              </a:spcAft>
              <a:buFont typeface="Wingdings" panose="05000000000000000000" pitchFamily="2" charset="2"/>
              <a:buChar char="v"/>
            </a:pPr>
            <a:r>
              <a:rPr lang="en-US" sz="1800">
                <a:effectLst/>
                <a:latin typeface="Calibri" panose="020F0502020204030204" pitchFamily="34" charset="0"/>
                <a:ea typeface="Calibri" panose="020F0502020204030204" pitchFamily="34" charset="0"/>
                <a:cs typeface="Arial" panose="020B0604020202020204" pitchFamily="34" charset="0"/>
              </a:rPr>
              <a:t>User add &amp; update Knowledge page that contains all maintenance missions that include all subtasks to each mission, Tools that needed to be complete, User guide to new employees, etc.</a:t>
            </a:r>
          </a:p>
          <a:p>
            <a:pPr marL="285750" indent="-285750">
              <a:buFont typeface="Wingdings" panose="05000000000000000000" pitchFamily="2" charset="2"/>
              <a:buChar char="v"/>
            </a:pPr>
            <a:endParaRPr lang="en-US" dirty="0"/>
          </a:p>
        </p:txBody>
      </p:sp>
      <p:pic>
        <p:nvPicPr>
          <p:cNvPr id="5" name="Picture 8">
            <a:extLst>
              <a:ext uri="{FF2B5EF4-FFF2-40B4-BE49-F238E27FC236}">
                <a16:creationId xmlns:a16="http://schemas.microsoft.com/office/drawing/2014/main" id="{834F554F-064F-E6D6-BEF1-32EAA922BD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86425" y="1786060"/>
            <a:ext cx="5180942" cy="3671930"/>
          </a:xfrm>
          <a:prstGeom prst="rect">
            <a:avLst/>
          </a:prstGeom>
        </p:spPr>
      </p:pic>
    </p:spTree>
    <p:extLst>
      <p:ext uri="{BB962C8B-B14F-4D97-AF65-F5344CB8AC3E}">
        <p14:creationId xmlns:p14="http://schemas.microsoft.com/office/powerpoint/2010/main" val="2230434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9B87D74-32AA-8A56-E212-56B77DC27519}"/>
              </a:ext>
            </a:extLst>
          </p:cNvPr>
          <p:cNvSpPr>
            <a:spLocks noGrp="1"/>
          </p:cNvSpPr>
          <p:nvPr>
            <p:ph type="title"/>
          </p:nvPr>
        </p:nvSpPr>
        <p:spPr>
          <a:xfrm>
            <a:off x="552450" y="1647825"/>
            <a:ext cx="4114800" cy="1162050"/>
          </a:xfrm>
        </p:spPr>
        <p:txBody>
          <a:bodyPr/>
          <a:lstStyle/>
          <a:p>
            <a:r>
              <a:rPr lang="en-US" dirty="0"/>
              <a:t>user functionality</a:t>
            </a:r>
          </a:p>
        </p:txBody>
      </p:sp>
      <p:sp>
        <p:nvSpPr>
          <p:cNvPr id="4" name="מציין מיקום טקסט 3">
            <a:extLst>
              <a:ext uri="{FF2B5EF4-FFF2-40B4-BE49-F238E27FC236}">
                <a16:creationId xmlns:a16="http://schemas.microsoft.com/office/drawing/2014/main" id="{720D95EE-E99D-BD3B-B187-9F39922B305B}"/>
              </a:ext>
            </a:extLst>
          </p:cNvPr>
          <p:cNvSpPr>
            <a:spLocks noGrp="1"/>
          </p:cNvSpPr>
          <p:nvPr>
            <p:ph type="body" sz="half" idx="2"/>
          </p:nvPr>
        </p:nvSpPr>
        <p:spPr>
          <a:xfrm>
            <a:off x="182139" y="2924175"/>
            <a:ext cx="4991100" cy="3086100"/>
          </a:xfrm>
        </p:spPr>
        <p:txBody>
          <a:bodyPr>
            <a:normAutofit/>
          </a:bodyPr>
          <a:lstStyle/>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Arial" panose="020B0604020202020204" pitchFamily="34" charset="0"/>
              </a:rPr>
              <a:t>On the main page, the user will see all of his daily missions by the order of their arrival.</a:t>
            </a:r>
          </a:p>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Arial" panose="020B0604020202020204" pitchFamily="34" charset="0"/>
              </a:rPr>
              <a:t>  When clicking on the "starting first mission" button, the system will navigate the user to the mission's location.</a:t>
            </a:r>
          </a:p>
          <a:p>
            <a:pPr marL="342900" marR="0" lvl="0" indent="-342900" algn="l" rtl="0">
              <a:lnSpc>
                <a:spcPct val="106000"/>
              </a:lnSpc>
              <a:spcBef>
                <a:spcPts val="0"/>
              </a:spcBef>
              <a:spcAft>
                <a:spcPts val="0"/>
              </a:spcAft>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Arial" panose="020B0604020202020204" pitchFamily="34" charset="0"/>
              </a:rPr>
              <a:t> The user can check all of the subtasks.</a:t>
            </a:r>
            <a:endParaRPr lang="en-US" sz="1800" dirty="0">
              <a:latin typeface="Calibri" panose="020F0502020204030204" pitchFamily="34" charset="0"/>
              <a:ea typeface="Calibri" panose="020F0502020204030204" pitchFamily="34" charset="0"/>
              <a:cs typeface="Arial" panose="020B0604020202020204" pitchFamily="34" charset="0"/>
            </a:endParaRPr>
          </a:p>
          <a:p>
            <a:pPr marL="342900" indent="-342900">
              <a:lnSpc>
                <a:spcPct val="106000"/>
              </a:lnSpc>
              <a:spcBef>
                <a:spcPts val="0"/>
              </a:spcBef>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Arial" panose="020B0604020202020204" pitchFamily="34" charset="0"/>
              </a:rPr>
              <a:t> Users will repeat this process for the rest of the day or when all the missions are accomplished.</a:t>
            </a:r>
          </a:p>
          <a:p>
            <a:pPr marL="342900" marR="0" lvl="0" indent="-342900" algn="l" rtl="0">
              <a:lnSpc>
                <a:spcPct val="106000"/>
              </a:lnSpc>
              <a:spcBef>
                <a:spcPts val="0"/>
              </a:spcBef>
              <a:spcAft>
                <a:spcPts val="0"/>
              </a:spcAft>
              <a:buFont typeface="Wingdings" panose="05000000000000000000" pitchFamily="2" charset="2"/>
              <a:buChar char="v"/>
            </a:pP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4">
            <a:extLst>
              <a:ext uri="{FF2B5EF4-FFF2-40B4-BE49-F238E27FC236}">
                <a16:creationId xmlns:a16="http://schemas.microsoft.com/office/drawing/2014/main" id="{89283A2C-6BF4-FAB0-BAC7-782E1155D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2294" y="3686176"/>
            <a:ext cx="4217567" cy="3009900"/>
          </a:xfrm>
          <a:prstGeom prst="rect">
            <a:avLst/>
          </a:prstGeom>
        </p:spPr>
      </p:pic>
      <p:pic>
        <p:nvPicPr>
          <p:cNvPr id="8" name="Picture 5">
            <a:extLst>
              <a:ext uri="{FF2B5EF4-FFF2-40B4-BE49-F238E27FC236}">
                <a16:creationId xmlns:a16="http://schemas.microsoft.com/office/drawing/2014/main" id="{3B3D3948-3892-D5A0-F07E-4C362726B3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3239" y="540636"/>
            <a:ext cx="4248775" cy="3009900"/>
          </a:xfrm>
          <a:prstGeom prst="rect">
            <a:avLst/>
          </a:prstGeom>
        </p:spPr>
      </p:pic>
    </p:spTree>
    <p:extLst>
      <p:ext uri="{BB962C8B-B14F-4D97-AF65-F5344CB8AC3E}">
        <p14:creationId xmlns:p14="http://schemas.microsoft.com/office/powerpoint/2010/main" val="126736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22DDE2-FB2D-421B-B377-F9AD495CE9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9" name="Picture 8">
            <a:extLst>
              <a:ext uri="{FF2B5EF4-FFF2-40B4-BE49-F238E27FC236}">
                <a16:creationId xmlns:a16="http://schemas.microsoft.com/office/drawing/2014/main" id="{A995140B-9736-47E4-9A7D-ABB32F3AAA8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1" name="Rectangle 10">
            <a:extLst>
              <a:ext uri="{FF2B5EF4-FFF2-40B4-BE49-F238E27FC236}">
                <a16:creationId xmlns:a16="http://schemas.microsoft.com/office/drawing/2014/main" id="{E770CA6A-B3B0-4826-A91F-B2B1F89220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3C51B9DA-B0CC-480A-8EA5-4D5C3E0515B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כותרת 1">
            <a:extLst>
              <a:ext uri="{FF2B5EF4-FFF2-40B4-BE49-F238E27FC236}">
                <a16:creationId xmlns:a16="http://schemas.microsoft.com/office/drawing/2014/main" id="{D487925F-6BDB-40A9-E66B-10A2783C1081}"/>
              </a:ext>
            </a:extLst>
          </p:cNvPr>
          <p:cNvSpPr>
            <a:spLocks noGrp="1"/>
          </p:cNvSpPr>
          <p:nvPr>
            <p:ph type="title"/>
          </p:nvPr>
        </p:nvSpPr>
        <p:spPr>
          <a:xfrm>
            <a:off x="4976028" y="965200"/>
            <a:ext cx="6170943" cy="4329641"/>
          </a:xfrm>
        </p:spPr>
        <p:txBody>
          <a:bodyPr vert="horz" lIns="91440" tIns="45720" rIns="91440" bIns="45720" rtlCol="0" anchor="ctr">
            <a:normAutofit/>
          </a:bodyPr>
          <a:lstStyle/>
          <a:p>
            <a:pPr algn="l"/>
            <a:r>
              <a:rPr lang="en-US" sz="5400" dirty="0"/>
              <a:t>Usage &amp; Functionality</a:t>
            </a:r>
          </a:p>
        </p:txBody>
      </p:sp>
      <p:cxnSp>
        <p:nvCxnSpPr>
          <p:cNvPr id="15" name="Straight Connector 14">
            <a:extLst>
              <a:ext uri="{FF2B5EF4-FFF2-40B4-BE49-F238E27FC236}">
                <a16:creationId xmlns:a16="http://schemas.microsoft.com/office/drawing/2014/main" id="{6FE641DB-A503-41DE-ACA6-36B41C6C2BE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621260"/>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314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טקסט 3">
            <a:extLst>
              <a:ext uri="{FF2B5EF4-FFF2-40B4-BE49-F238E27FC236}">
                <a16:creationId xmlns:a16="http://schemas.microsoft.com/office/drawing/2014/main" id="{36D392B0-B39C-8BC2-DDC3-2DCBF781A993}"/>
              </a:ext>
            </a:extLst>
          </p:cNvPr>
          <p:cNvSpPr>
            <a:spLocks noGrp="1"/>
          </p:cNvSpPr>
          <p:nvPr>
            <p:ph type="body" sz="half" idx="2"/>
          </p:nvPr>
        </p:nvSpPr>
        <p:spPr>
          <a:xfrm>
            <a:off x="6699886" y="540128"/>
            <a:ext cx="2622232" cy="629366"/>
          </a:xfrm>
        </p:spPr>
        <p:txBody>
          <a:bodyPr>
            <a:normAutofit/>
          </a:bodyPr>
          <a:lstStyle/>
          <a:p>
            <a:r>
              <a:rPr lang="en-US" sz="2800" dirty="0"/>
              <a:t>Add new user</a:t>
            </a:r>
          </a:p>
        </p:txBody>
      </p:sp>
      <p:sp>
        <p:nvSpPr>
          <p:cNvPr id="8" name="תיבת טקסט 7">
            <a:extLst>
              <a:ext uri="{FF2B5EF4-FFF2-40B4-BE49-F238E27FC236}">
                <a16:creationId xmlns:a16="http://schemas.microsoft.com/office/drawing/2014/main" id="{FB3BF100-9578-F7E7-DD02-1544ABD2D907}"/>
              </a:ext>
            </a:extLst>
          </p:cNvPr>
          <p:cNvSpPr txBox="1"/>
          <p:nvPr/>
        </p:nvSpPr>
        <p:spPr>
          <a:xfrm>
            <a:off x="1421494" y="1597823"/>
            <a:ext cx="1866900" cy="430887"/>
          </a:xfrm>
          <a:prstGeom prst="rect">
            <a:avLst/>
          </a:prstGeom>
          <a:noFill/>
        </p:spPr>
        <p:txBody>
          <a:bodyPr wrap="square">
            <a:spAutoFit/>
          </a:bodyPr>
          <a:lstStyle/>
          <a:p>
            <a:r>
              <a:rPr lang="en-US" sz="2200" dirty="0"/>
              <a:t>The code:</a:t>
            </a:r>
          </a:p>
        </p:txBody>
      </p:sp>
      <p:sp>
        <p:nvSpPr>
          <p:cNvPr id="10" name="תיבת טקסט 9">
            <a:extLst>
              <a:ext uri="{FF2B5EF4-FFF2-40B4-BE49-F238E27FC236}">
                <a16:creationId xmlns:a16="http://schemas.microsoft.com/office/drawing/2014/main" id="{F58204F2-E2F8-AB61-A861-BA00FB7670EB}"/>
              </a:ext>
            </a:extLst>
          </p:cNvPr>
          <p:cNvSpPr txBox="1"/>
          <p:nvPr/>
        </p:nvSpPr>
        <p:spPr>
          <a:xfrm>
            <a:off x="8903607" y="1561626"/>
            <a:ext cx="2162175" cy="430888"/>
          </a:xfrm>
          <a:prstGeom prst="rect">
            <a:avLst/>
          </a:prstGeom>
          <a:noFill/>
        </p:spPr>
        <p:txBody>
          <a:bodyPr wrap="square">
            <a:spAutoFit/>
          </a:bodyPr>
          <a:lstStyle/>
          <a:p>
            <a:r>
              <a:rPr lang="en-US" sz="2200" dirty="0"/>
              <a:t>The interface:</a:t>
            </a:r>
          </a:p>
        </p:txBody>
      </p:sp>
      <p:pic>
        <p:nvPicPr>
          <p:cNvPr id="12" name="תמונה 11" descr="תמונה שמכילה טקסט&#10;&#10;התיאור נוצר באופן אוטומטי">
            <a:extLst>
              <a:ext uri="{FF2B5EF4-FFF2-40B4-BE49-F238E27FC236}">
                <a16:creationId xmlns:a16="http://schemas.microsoft.com/office/drawing/2014/main" id="{60CF22A5-7B64-010C-062F-3DB9CB553C69}"/>
              </a:ext>
            </a:extLst>
          </p:cNvPr>
          <p:cNvPicPr>
            <a:picLocks noChangeAspect="1"/>
          </p:cNvPicPr>
          <p:nvPr/>
        </p:nvPicPr>
        <p:blipFill>
          <a:blip r:embed="rId2"/>
          <a:stretch>
            <a:fillRect/>
          </a:stretch>
        </p:blipFill>
        <p:spPr>
          <a:xfrm>
            <a:off x="342900" y="2221701"/>
            <a:ext cx="10875282" cy="2980853"/>
          </a:xfrm>
          <a:prstGeom prst="rect">
            <a:avLst/>
          </a:prstGeom>
        </p:spPr>
      </p:pic>
      <p:pic>
        <p:nvPicPr>
          <p:cNvPr id="6" name="מציין מיקום של תמונה 5">
            <a:extLst>
              <a:ext uri="{FF2B5EF4-FFF2-40B4-BE49-F238E27FC236}">
                <a16:creationId xmlns:a16="http://schemas.microsoft.com/office/drawing/2014/main" id="{2A8669D7-6CCA-3BE7-2E99-B8967DBD6E95}"/>
              </a:ext>
            </a:extLst>
          </p:cNvPr>
          <p:cNvPicPr>
            <a:picLocks noGrp="1" noChangeAspect="1"/>
          </p:cNvPicPr>
          <p:nvPr>
            <p:ph type="pic" idx="1"/>
          </p:nvPr>
        </p:nvPicPr>
        <p:blipFill>
          <a:blip r:embed="rId3"/>
          <a:srcRect l="23861" r="23861"/>
          <a:stretch>
            <a:fillRect/>
          </a:stretch>
        </p:blipFill>
        <p:spPr>
          <a:xfrm>
            <a:off x="8792528" y="2155269"/>
            <a:ext cx="2849880" cy="4274822"/>
          </a:xfrm>
        </p:spPr>
      </p:pic>
    </p:spTree>
    <p:extLst>
      <p:ext uri="{BB962C8B-B14F-4D97-AF65-F5344CB8AC3E}">
        <p14:creationId xmlns:p14="http://schemas.microsoft.com/office/powerpoint/2010/main" val="2416683517"/>
      </p:ext>
    </p:extLst>
  </p:cSld>
  <p:clrMapOvr>
    <a:masterClrMapping/>
  </p:clrMapOvr>
</p:sld>
</file>

<file path=ppt/theme/theme1.xml><?xml version="1.0" encoding="utf-8"?>
<a:theme xmlns:a="http://schemas.openxmlformats.org/drawingml/2006/main" name="שובל אדים">
  <a:themeElements>
    <a:clrScheme name="שובל אדים">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שובל אדים">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שובל אדים">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TM04033937[[fn=שובל אדים]]</Template>
  <TotalTime>998</TotalTime>
  <Words>630</Words>
  <Application>Microsoft Office PowerPoint</Application>
  <PresentationFormat>מסך רחב</PresentationFormat>
  <Paragraphs>51</Paragraphs>
  <Slides>19</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19</vt:i4>
      </vt:variant>
    </vt:vector>
  </HeadingPairs>
  <TitlesOfParts>
    <vt:vector size="24" baseType="lpstr">
      <vt:lpstr>Arial</vt:lpstr>
      <vt:lpstr>Calibri</vt:lpstr>
      <vt:lpstr>Century Gothic</vt:lpstr>
      <vt:lpstr>Wingdings</vt:lpstr>
      <vt:lpstr>שובל אדים</vt:lpstr>
      <vt:lpstr>Maintenance project</vt:lpstr>
      <vt:lpstr>introduction</vt:lpstr>
      <vt:lpstr>Project Purpose</vt:lpstr>
      <vt:lpstr>User types</vt:lpstr>
      <vt:lpstr>Administrator functionality</vt:lpstr>
      <vt:lpstr>Manager functionality</vt:lpstr>
      <vt:lpstr>user functionality</vt:lpstr>
      <vt:lpstr>Usage &amp; Functionality</vt:lpstr>
      <vt:lpstr>מצגת של PowerPoint‏</vt:lpstr>
      <vt:lpstr>מצגת של PowerPoint‏</vt:lpstr>
      <vt:lpstr>מצגת של PowerPoint‏</vt:lpstr>
      <vt:lpstr>Add a new task</vt:lpstr>
      <vt:lpstr>Validations &amp; processes</vt:lpstr>
      <vt:lpstr>מצגת של PowerPoint‏</vt:lpstr>
      <vt:lpstr>מצגת של PowerPoint‏</vt:lpstr>
      <vt:lpstr>מצגת של PowerPoint‏</vt:lpstr>
      <vt:lpstr>The structure of the database</vt:lpstr>
      <vt:lpstr>Summary of the project</vt:lpstr>
      <vt:lpstr>Languages, Frameworks &amp; Libraries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Maintenance project</dc:title>
  <dc:creator>yuval shavit</dc:creator>
  <cp:lastModifiedBy>Eran Kimchi</cp:lastModifiedBy>
  <cp:revision>16</cp:revision>
  <dcterms:created xsi:type="dcterms:W3CDTF">2023-01-13T14:45:55Z</dcterms:created>
  <dcterms:modified xsi:type="dcterms:W3CDTF">2023-01-23T15:21:24Z</dcterms:modified>
</cp:coreProperties>
</file>