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sldIdLst>
    <p:sldId id="256" r:id="rId2"/>
    <p:sldId id="258" r:id="rId3"/>
    <p:sldId id="257" r:id="rId4"/>
    <p:sldId id="265" r:id="rId5"/>
    <p:sldId id="267" r:id="rId6"/>
    <p:sldId id="268" r:id="rId7"/>
    <p:sldId id="269" r:id="rId8"/>
    <p:sldId id="261" r:id="rId9"/>
    <p:sldId id="260" r:id="rId10"/>
    <p:sldId id="277" r:id="rId11"/>
    <p:sldId id="263" r:id="rId12"/>
    <p:sldId id="264" r:id="rId13"/>
    <p:sldId id="259" r:id="rId14"/>
    <p:sldId id="276" r:id="rId15"/>
    <p:sldId id="278" r:id="rId16"/>
    <p:sldId id="273" r:id="rId17"/>
    <p:sldId id="272" r:id="rId18"/>
    <p:sldId id="275" r:id="rId19"/>
    <p:sldId id="274" r:id="rId20"/>
    <p:sldId id="266" r:id="rId21"/>
    <p:sldId id="270" r:id="rId22"/>
    <p:sldId id="26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0" autoAdjust="0"/>
    <p:restoredTop sz="94660"/>
  </p:normalViewPr>
  <p:slideViewPr>
    <p:cSldViewPr snapToGrid="0">
      <p:cViewPr varScale="1">
        <p:scale>
          <a:sx n="115" d="100"/>
          <a:sy n="115" d="100"/>
        </p:scale>
        <p:origin x="10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915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50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8643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17042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1314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smtClean="0"/>
              <a:t>7/4/2023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2269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smtClean="0"/>
              <a:t>7/4/2023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139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592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895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064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48A87A34-81AB-432B-8DAE-1953F412C126}" type="datetimeFigureOut">
              <a:rPr lang="en-US" smtClean="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081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316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318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621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022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257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511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A87A34-81AB-432B-8DAE-1953F412C126}" type="datetimeFigureOut">
              <a:rPr lang="en-US" smtClean="0"/>
              <a:pPr/>
              <a:t>7/4/2023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23663017"/>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0.png"/><Relationship Id="rId11" Type="http://schemas.openxmlformats.org/officeDocument/2006/relationships/image" Target="../media/image6.png"/><Relationship Id="rId5" Type="http://schemas.microsoft.com/office/2007/relationships/hdphoto" Target="../media/hdphoto2.wdp"/><Relationship Id="rId10" Type="http://schemas.openxmlformats.org/officeDocument/2006/relationships/image" Target="../media/image32.png"/><Relationship Id="rId4" Type="http://schemas.openxmlformats.org/officeDocument/2006/relationships/image" Target="../media/image29.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6B9DB2-B02D-FC7A-B7B3-42B2FFFE419A}"/>
              </a:ext>
            </a:extLst>
          </p:cNvPr>
          <p:cNvSpPr>
            <a:spLocks noGrp="1"/>
          </p:cNvSpPr>
          <p:nvPr>
            <p:ph type="ctrTitle"/>
          </p:nvPr>
        </p:nvSpPr>
        <p:spPr>
          <a:xfrm>
            <a:off x="1958196" y="785488"/>
            <a:ext cx="9448800" cy="1825096"/>
          </a:xfrm>
        </p:spPr>
        <p:txBody>
          <a:bodyPr>
            <a:norm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Maintenance project</a:t>
            </a:r>
          </a:p>
        </p:txBody>
      </p:sp>
      <p:sp>
        <p:nvSpPr>
          <p:cNvPr id="3" name="כותרת משנה 2">
            <a:extLst>
              <a:ext uri="{FF2B5EF4-FFF2-40B4-BE49-F238E27FC236}">
                <a16:creationId xmlns:a16="http://schemas.microsoft.com/office/drawing/2014/main" id="{3669CAC6-869D-A6C6-089A-EB4CEAFCE45B}"/>
              </a:ext>
            </a:extLst>
          </p:cNvPr>
          <p:cNvSpPr>
            <a:spLocks noGrp="1"/>
          </p:cNvSpPr>
          <p:nvPr>
            <p:ph type="subTitle" idx="1"/>
          </p:nvPr>
        </p:nvSpPr>
        <p:spPr>
          <a:xfrm>
            <a:off x="1768415" y="2674669"/>
            <a:ext cx="9448800" cy="1124734"/>
          </a:xfrm>
        </p:spPr>
        <p:txBody>
          <a:bodyPr>
            <a:no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Developed by: Yosef Cohen, </a:t>
            </a:r>
            <a:r>
              <a:rPr lang="en-US" sz="1800" dirty="0" err="1">
                <a:latin typeface="Calibri" panose="020F0502020204030204" pitchFamily="34" charset="0"/>
                <a:ea typeface="Calibri" panose="020F0502020204030204" pitchFamily="34" charset="0"/>
                <a:cs typeface="Calibri" panose="020F0502020204030204" pitchFamily="34" charset="0"/>
              </a:rPr>
              <a:t>Idan</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err="1">
                <a:latin typeface="Calibri" panose="020F0502020204030204" pitchFamily="34" charset="0"/>
                <a:ea typeface="Calibri" panose="020F0502020204030204" pitchFamily="34" charset="0"/>
                <a:cs typeface="Calibri" panose="020F0502020204030204" pitchFamily="34" charset="0"/>
              </a:rPr>
              <a:t>Rotshtein</a:t>
            </a:r>
            <a:r>
              <a:rPr lang="en-US" sz="1800" dirty="0">
                <a:latin typeface="Calibri" panose="020F0502020204030204" pitchFamily="34" charset="0"/>
                <a:ea typeface="Calibri" panose="020F0502020204030204" pitchFamily="34" charset="0"/>
                <a:cs typeface="Calibri" panose="020F0502020204030204" pitchFamily="34" charset="0"/>
              </a:rPr>
              <a:t>, Eran Kimchi, Tomer Gat, Gal Duan</a:t>
            </a:r>
          </a:p>
          <a:p>
            <a:r>
              <a:rPr lang="en-US" sz="1800" dirty="0">
                <a:latin typeface="Calibri" panose="020F0502020204030204" pitchFamily="34" charset="0"/>
                <a:ea typeface="Calibri" panose="020F0502020204030204" pitchFamily="34" charset="0"/>
                <a:cs typeface="Calibri" panose="020F0502020204030204" pitchFamily="34" charset="0"/>
              </a:rPr>
              <a:t>Mentors: Tal </a:t>
            </a:r>
            <a:r>
              <a:rPr lang="en-US" sz="1800" dirty="0" err="1">
                <a:latin typeface="Calibri" panose="020F0502020204030204" pitchFamily="34" charset="0"/>
                <a:ea typeface="Calibri" panose="020F0502020204030204" pitchFamily="34" charset="0"/>
                <a:cs typeface="Calibri" panose="020F0502020204030204" pitchFamily="34" charset="0"/>
              </a:rPr>
              <a:t>Gomai</a:t>
            </a:r>
            <a:r>
              <a:rPr lang="en-US" sz="1800" dirty="0">
                <a:latin typeface="Calibri" panose="020F0502020204030204" pitchFamily="34" charset="0"/>
                <a:ea typeface="Calibri" panose="020F0502020204030204" pitchFamily="34" charset="0"/>
                <a:cs typeface="Calibri" panose="020F0502020204030204" pitchFamily="34" charset="0"/>
              </a:rPr>
              <a:t> &amp; Mark Israel</a:t>
            </a:r>
            <a:endParaRPr lang="he-IL" sz="1800" dirty="0">
              <a:latin typeface="Calibri" panose="020F0502020204030204" pitchFamily="34" charset="0"/>
              <a:ea typeface="Calibri" panose="020F0502020204030204" pitchFamily="34" charset="0"/>
              <a:cs typeface="Calibri" panose="020F0502020204030204" pitchFamily="34" charset="0"/>
            </a:endParaRPr>
          </a:p>
        </p:txBody>
      </p:sp>
      <p:pic>
        <p:nvPicPr>
          <p:cNvPr id="6" name="תמונה 5">
            <a:extLst>
              <a:ext uri="{FF2B5EF4-FFF2-40B4-BE49-F238E27FC236}">
                <a16:creationId xmlns:a16="http://schemas.microsoft.com/office/drawing/2014/main" id="{60830009-5A01-BBB1-48C3-AA71F89C2B48}"/>
              </a:ext>
            </a:extLst>
          </p:cNvPr>
          <p:cNvPicPr>
            <a:picLocks noChangeAspect="1"/>
          </p:cNvPicPr>
          <p:nvPr/>
        </p:nvPicPr>
        <p:blipFill>
          <a:blip r:embed="rId2"/>
          <a:stretch>
            <a:fillRect/>
          </a:stretch>
        </p:blipFill>
        <p:spPr>
          <a:xfrm>
            <a:off x="0" y="6928"/>
            <a:ext cx="3067478" cy="714475"/>
          </a:xfrm>
          <a:prstGeom prst="rect">
            <a:avLst/>
          </a:prstGeom>
        </p:spPr>
      </p:pic>
    </p:spTree>
    <p:extLst>
      <p:ext uri="{BB962C8B-B14F-4D97-AF65-F5344CB8AC3E}">
        <p14:creationId xmlns:p14="http://schemas.microsoft.com/office/powerpoint/2010/main" val="90923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36D392B0-B39C-8BC2-DDC3-2DCBF781A993}"/>
              </a:ext>
            </a:extLst>
          </p:cNvPr>
          <p:cNvSpPr>
            <a:spLocks noGrp="1"/>
          </p:cNvSpPr>
          <p:nvPr>
            <p:ph type="body" sz="half" idx="2"/>
          </p:nvPr>
        </p:nvSpPr>
        <p:spPr>
          <a:xfrm>
            <a:off x="6699885" y="540128"/>
            <a:ext cx="3300325" cy="629366"/>
          </a:xfrm>
        </p:spPr>
        <p:txBody>
          <a:bodyPr>
            <a:no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Add new user</a:t>
            </a:r>
          </a:p>
        </p:txBody>
      </p:sp>
      <p:sp>
        <p:nvSpPr>
          <p:cNvPr id="8" name="תיבת טקסט 7">
            <a:extLst>
              <a:ext uri="{FF2B5EF4-FFF2-40B4-BE49-F238E27FC236}">
                <a16:creationId xmlns:a16="http://schemas.microsoft.com/office/drawing/2014/main" id="{FB3BF100-9578-F7E7-DD02-1544ABD2D907}"/>
              </a:ext>
            </a:extLst>
          </p:cNvPr>
          <p:cNvSpPr txBox="1"/>
          <p:nvPr/>
        </p:nvSpPr>
        <p:spPr>
          <a:xfrm>
            <a:off x="1421494" y="1597823"/>
            <a:ext cx="1866900"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code:</a:t>
            </a:r>
          </a:p>
        </p:txBody>
      </p:sp>
      <p:pic>
        <p:nvPicPr>
          <p:cNvPr id="3" name="תמונה 2" descr="תמונה שמכילה צילום מסך, טקסט, תוכנה, תכונות מולטימדיה&#10;&#10;התיאור נוצר באופן אוטומטי">
            <a:extLst>
              <a:ext uri="{FF2B5EF4-FFF2-40B4-BE49-F238E27FC236}">
                <a16:creationId xmlns:a16="http://schemas.microsoft.com/office/drawing/2014/main" id="{717D8164-F613-A42E-ADA3-94EE65515C68}"/>
              </a:ext>
            </a:extLst>
          </p:cNvPr>
          <p:cNvPicPr>
            <a:picLocks noChangeAspect="1"/>
          </p:cNvPicPr>
          <p:nvPr/>
        </p:nvPicPr>
        <p:blipFill>
          <a:blip r:embed="rId2"/>
          <a:stretch>
            <a:fillRect/>
          </a:stretch>
        </p:blipFill>
        <p:spPr>
          <a:xfrm>
            <a:off x="251207" y="2132461"/>
            <a:ext cx="11530065" cy="3984370"/>
          </a:xfrm>
          <a:prstGeom prst="rect">
            <a:avLst/>
          </a:prstGeom>
        </p:spPr>
      </p:pic>
      <p:pic>
        <p:nvPicPr>
          <p:cNvPr id="2" name="תמונה 1">
            <a:extLst>
              <a:ext uri="{FF2B5EF4-FFF2-40B4-BE49-F238E27FC236}">
                <a16:creationId xmlns:a16="http://schemas.microsoft.com/office/drawing/2014/main" id="{C5F62520-8996-CB21-0501-B828AC2C33D9}"/>
              </a:ext>
            </a:extLst>
          </p:cNvPr>
          <p:cNvPicPr>
            <a:picLocks noChangeAspect="1"/>
          </p:cNvPicPr>
          <p:nvPr/>
        </p:nvPicPr>
        <p:blipFill>
          <a:blip r:embed="rId3"/>
          <a:stretch>
            <a:fillRect/>
          </a:stretch>
        </p:blipFill>
        <p:spPr>
          <a:xfrm>
            <a:off x="0" y="6928"/>
            <a:ext cx="3067478" cy="714475"/>
          </a:xfrm>
          <a:prstGeom prst="rect">
            <a:avLst/>
          </a:prstGeom>
        </p:spPr>
      </p:pic>
    </p:spTree>
    <p:extLst>
      <p:ext uri="{BB962C8B-B14F-4D97-AF65-F5344CB8AC3E}">
        <p14:creationId xmlns:p14="http://schemas.microsoft.com/office/powerpoint/2010/main" val="177984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92D8667-9C67-249F-7C56-3463F53430C6}"/>
              </a:ext>
            </a:extLst>
          </p:cNvPr>
          <p:cNvSpPr>
            <a:spLocks noGrp="1"/>
          </p:cNvSpPr>
          <p:nvPr>
            <p:ph idx="1"/>
          </p:nvPr>
        </p:nvSpPr>
        <p:spPr>
          <a:xfrm>
            <a:off x="8860156" y="1583057"/>
            <a:ext cx="2152650" cy="434340"/>
          </a:xfrm>
        </p:spPr>
        <p:txBody>
          <a:bodyPr>
            <a:normAutofit/>
          </a:bodyPr>
          <a:lstStyle/>
          <a:p>
            <a:pPr marL="0" indent="0">
              <a:buNone/>
            </a:pPr>
            <a:r>
              <a:rPr lang="en-US" dirty="0"/>
              <a:t>The interface:</a:t>
            </a:r>
          </a:p>
        </p:txBody>
      </p:sp>
      <p:sp>
        <p:nvSpPr>
          <p:cNvPr id="4" name="מציין מיקום תוכן 2">
            <a:extLst>
              <a:ext uri="{FF2B5EF4-FFF2-40B4-BE49-F238E27FC236}">
                <a16:creationId xmlns:a16="http://schemas.microsoft.com/office/drawing/2014/main" id="{21FA4510-F1D1-A518-EF3A-3B35A89BD6ED}"/>
              </a:ext>
            </a:extLst>
          </p:cNvPr>
          <p:cNvSpPr txBox="1">
            <a:spLocks/>
          </p:cNvSpPr>
          <p:nvPr/>
        </p:nvSpPr>
        <p:spPr>
          <a:xfrm>
            <a:off x="6772274" y="486728"/>
            <a:ext cx="2849879" cy="6181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600" dirty="0">
                <a:latin typeface="Calibri" panose="020F0502020204030204" pitchFamily="34" charset="0"/>
                <a:ea typeface="Calibri" panose="020F0502020204030204" pitchFamily="34" charset="0"/>
                <a:cs typeface="Calibri" panose="020F0502020204030204" pitchFamily="34" charset="0"/>
              </a:rPr>
              <a:t>Update user</a:t>
            </a:r>
          </a:p>
          <a:p>
            <a:endParaRPr lang="en-US" sz="3200" dirty="0"/>
          </a:p>
        </p:txBody>
      </p:sp>
      <p:sp>
        <p:nvSpPr>
          <p:cNvPr id="5" name="מציין מיקום תוכן 2">
            <a:extLst>
              <a:ext uri="{FF2B5EF4-FFF2-40B4-BE49-F238E27FC236}">
                <a16:creationId xmlns:a16="http://schemas.microsoft.com/office/drawing/2014/main" id="{FC8505C7-14F3-3D70-E229-AAA2E4BD6747}"/>
              </a:ext>
            </a:extLst>
          </p:cNvPr>
          <p:cNvSpPr txBox="1">
            <a:spLocks/>
          </p:cNvSpPr>
          <p:nvPr/>
        </p:nvSpPr>
        <p:spPr>
          <a:xfrm>
            <a:off x="1876426" y="1695454"/>
            <a:ext cx="2152650" cy="434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The code:</a:t>
            </a:r>
          </a:p>
        </p:txBody>
      </p:sp>
      <p:pic>
        <p:nvPicPr>
          <p:cNvPr id="6" name="מציין מיקום של תמונה 5">
            <a:extLst>
              <a:ext uri="{FF2B5EF4-FFF2-40B4-BE49-F238E27FC236}">
                <a16:creationId xmlns:a16="http://schemas.microsoft.com/office/drawing/2014/main" id="{F8550926-1664-9DEA-EFA3-A872F2511D83}"/>
              </a:ext>
            </a:extLst>
          </p:cNvPr>
          <p:cNvPicPr>
            <a:picLocks noChangeAspect="1"/>
          </p:cNvPicPr>
          <p:nvPr/>
        </p:nvPicPr>
        <p:blipFill rotWithShape="1">
          <a:blip r:embed="rId2"/>
          <a:srcRect l="22280" t="8556" r="22280"/>
          <a:stretch/>
        </p:blipFill>
        <p:spPr>
          <a:xfrm>
            <a:off x="8511541" y="2129794"/>
            <a:ext cx="2849880" cy="3909061"/>
          </a:xfrm>
          <a:prstGeom prst="rect">
            <a:avLst/>
          </a:prstGeom>
        </p:spPr>
      </p:pic>
      <p:pic>
        <p:nvPicPr>
          <p:cNvPr id="7" name="תמונה 6" descr="תמונה שמכילה טקסט, צילום מסך, גופן&#10;&#10;התיאור נוצר באופן אוטומטי">
            <a:extLst>
              <a:ext uri="{FF2B5EF4-FFF2-40B4-BE49-F238E27FC236}">
                <a16:creationId xmlns:a16="http://schemas.microsoft.com/office/drawing/2014/main" id="{A94C2640-D026-113E-1FF3-BFC42040EB3B}"/>
              </a:ext>
            </a:extLst>
          </p:cNvPr>
          <p:cNvPicPr>
            <a:picLocks noChangeAspect="1"/>
          </p:cNvPicPr>
          <p:nvPr/>
        </p:nvPicPr>
        <p:blipFill>
          <a:blip r:embed="rId3"/>
          <a:stretch>
            <a:fillRect/>
          </a:stretch>
        </p:blipFill>
        <p:spPr>
          <a:xfrm>
            <a:off x="1509040" y="2129794"/>
            <a:ext cx="4820323" cy="3410426"/>
          </a:xfrm>
          <a:prstGeom prst="rect">
            <a:avLst/>
          </a:prstGeom>
        </p:spPr>
      </p:pic>
      <p:pic>
        <p:nvPicPr>
          <p:cNvPr id="2" name="תמונה 1">
            <a:extLst>
              <a:ext uri="{FF2B5EF4-FFF2-40B4-BE49-F238E27FC236}">
                <a16:creationId xmlns:a16="http://schemas.microsoft.com/office/drawing/2014/main" id="{612ED893-E213-BAAF-5C85-EE90FD8E4225}"/>
              </a:ext>
            </a:extLst>
          </p:cNvPr>
          <p:cNvPicPr>
            <a:picLocks noChangeAspect="1"/>
          </p:cNvPicPr>
          <p:nvPr/>
        </p:nvPicPr>
        <p:blipFill>
          <a:blip r:embed="rId4"/>
          <a:stretch>
            <a:fillRect/>
          </a:stretch>
        </p:blipFill>
        <p:spPr>
          <a:xfrm>
            <a:off x="0" y="6928"/>
            <a:ext cx="3067478" cy="714475"/>
          </a:xfrm>
          <a:prstGeom prst="rect">
            <a:avLst/>
          </a:prstGeom>
        </p:spPr>
      </p:pic>
    </p:spTree>
    <p:extLst>
      <p:ext uri="{BB962C8B-B14F-4D97-AF65-F5344CB8AC3E}">
        <p14:creationId xmlns:p14="http://schemas.microsoft.com/office/powerpoint/2010/main" val="1856214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92D8667-9C67-249F-7C56-3463F53430C6}"/>
              </a:ext>
            </a:extLst>
          </p:cNvPr>
          <p:cNvSpPr>
            <a:spLocks noGrp="1"/>
          </p:cNvSpPr>
          <p:nvPr>
            <p:ph idx="1"/>
          </p:nvPr>
        </p:nvSpPr>
        <p:spPr>
          <a:xfrm>
            <a:off x="9029700" y="1531977"/>
            <a:ext cx="2152650" cy="434340"/>
          </a:xfrm>
        </p:spPr>
        <p:txBody>
          <a:bodyPr>
            <a:normAutofit/>
          </a:bodyPr>
          <a:lstStyle/>
          <a:p>
            <a:pPr marL="0" indent="0">
              <a:buNone/>
            </a:pPr>
            <a:r>
              <a:rPr lang="en-US" sz="1600" dirty="0">
                <a:latin typeface="Calibri" panose="020F0502020204030204" pitchFamily="34" charset="0"/>
                <a:ea typeface="Calibri" panose="020F0502020204030204" pitchFamily="34" charset="0"/>
                <a:cs typeface="Calibri" panose="020F0502020204030204" pitchFamily="34" charset="0"/>
              </a:rPr>
              <a:t>The interface:</a:t>
            </a:r>
          </a:p>
        </p:txBody>
      </p:sp>
      <p:sp>
        <p:nvSpPr>
          <p:cNvPr id="4" name="מציין מיקום תוכן 2">
            <a:extLst>
              <a:ext uri="{FF2B5EF4-FFF2-40B4-BE49-F238E27FC236}">
                <a16:creationId xmlns:a16="http://schemas.microsoft.com/office/drawing/2014/main" id="{21FA4510-F1D1-A518-EF3A-3B35A89BD6ED}"/>
              </a:ext>
            </a:extLst>
          </p:cNvPr>
          <p:cNvSpPr txBox="1">
            <a:spLocks/>
          </p:cNvSpPr>
          <p:nvPr/>
        </p:nvSpPr>
        <p:spPr>
          <a:xfrm>
            <a:off x="6957059" y="562928"/>
            <a:ext cx="3015616" cy="5991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600" dirty="0">
                <a:latin typeface="Calibri" panose="020F0502020204030204" pitchFamily="34" charset="0"/>
                <a:ea typeface="Calibri" panose="020F0502020204030204" pitchFamily="34" charset="0"/>
                <a:cs typeface="Calibri" panose="020F0502020204030204" pitchFamily="34" charset="0"/>
              </a:rPr>
              <a:t>Delete</a:t>
            </a:r>
            <a:r>
              <a:rPr lang="en-US" sz="3200" dirty="0"/>
              <a:t> user</a:t>
            </a:r>
          </a:p>
        </p:txBody>
      </p:sp>
      <p:sp>
        <p:nvSpPr>
          <p:cNvPr id="5" name="מציין מיקום תוכן 2">
            <a:extLst>
              <a:ext uri="{FF2B5EF4-FFF2-40B4-BE49-F238E27FC236}">
                <a16:creationId xmlns:a16="http://schemas.microsoft.com/office/drawing/2014/main" id="{FC8505C7-14F3-3D70-E229-AAA2E4BD6747}"/>
              </a:ext>
            </a:extLst>
          </p:cNvPr>
          <p:cNvSpPr txBox="1">
            <a:spLocks/>
          </p:cNvSpPr>
          <p:nvPr/>
        </p:nvSpPr>
        <p:spPr>
          <a:xfrm>
            <a:off x="1514476" y="1695454"/>
            <a:ext cx="2152650" cy="434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1600" dirty="0">
                <a:latin typeface="Calibri" panose="020F0502020204030204" pitchFamily="34" charset="0"/>
                <a:ea typeface="Calibri" panose="020F0502020204030204" pitchFamily="34" charset="0"/>
                <a:cs typeface="Calibri" panose="020F0502020204030204" pitchFamily="34" charset="0"/>
              </a:rPr>
              <a:t>The code:</a:t>
            </a:r>
          </a:p>
        </p:txBody>
      </p:sp>
      <p:pic>
        <p:nvPicPr>
          <p:cNvPr id="10" name="תמונה 9">
            <a:extLst>
              <a:ext uri="{FF2B5EF4-FFF2-40B4-BE49-F238E27FC236}">
                <a16:creationId xmlns:a16="http://schemas.microsoft.com/office/drawing/2014/main" id="{CEB5B037-58C6-5CF5-8217-B1ADCFB5F986}"/>
              </a:ext>
            </a:extLst>
          </p:cNvPr>
          <p:cNvPicPr>
            <a:picLocks noChangeAspect="1"/>
          </p:cNvPicPr>
          <p:nvPr/>
        </p:nvPicPr>
        <p:blipFill>
          <a:blip r:embed="rId2"/>
          <a:stretch>
            <a:fillRect/>
          </a:stretch>
        </p:blipFill>
        <p:spPr>
          <a:xfrm>
            <a:off x="8524876" y="2129794"/>
            <a:ext cx="3400900" cy="4267796"/>
          </a:xfrm>
          <a:prstGeom prst="rect">
            <a:avLst/>
          </a:prstGeom>
        </p:spPr>
      </p:pic>
      <p:pic>
        <p:nvPicPr>
          <p:cNvPr id="12" name="תמונה 11" descr="תמונה שמכילה טקסט, צילום מסך, גופן, תצוגה&#10;&#10;התיאור נוצר באופן אוטומטי">
            <a:extLst>
              <a:ext uri="{FF2B5EF4-FFF2-40B4-BE49-F238E27FC236}">
                <a16:creationId xmlns:a16="http://schemas.microsoft.com/office/drawing/2014/main" id="{C7FD9205-C9D7-DFE5-591A-AAF5A2A0919E}"/>
              </a:ext>
            </a:extLst>
          </p:cNvPr>
          <p:cNvPicPr>
            <a:picLocks noChangeAspect="1"/>
          </p:cNvPicPr>
          <p:nvPr/>
        </p:nvPicPr>
        <p:blipFill>
          <a:blip r:embed="rId3"/>
          <a:stretch>
            <a:fillRect/>
          </a:stretch>
        </p:blipFill>
        <p:spPr>
          <a:xfrm>
            <a:off x="1514476" y="2409553"/>
            <a:ext cx="5430008" cy="2400635"/>
          </a:xfrm>
          <a:prstGeom prst="rect">
            <a:avLst/>
          </a:prstGeom>
        </p:spPr>
      </p:pic>
      <p:pic>
        <p:nvPicPr>
          <p:cNvPr id="2" name="תמונה 1">
            <a:extLst>
              <a:ext uri="{FF2B5EF4-FFF2-40B4-BE49-F238E27FC236}">
                <a16:creationId xmlns:a16="http://schemas.microsoft.com/office/drawing/2014/main" id="{98357088-D6C1-6BCA-BE39-F34CB01C81EE}"/>
              </a:ext>
            </a:extLst>
          </p:cNvPr>
          <p:cNvPicPr>
            <a:picLocks noChangeAspect="1"/>
          </p:cNvPicPr>
          <p:nvPr/>
        </p:nvPicPr>
        <p:blipFill>
          <a:blip r:embed="rId4"/>
          <a:stretch>
            <a:fillRect/>
          </a:stretch>
        </p:blipFill>
        <p:spPr>
          <a:xfrm>
            <a:off x="0" y="6928"/>
            <a:ext cx="3067478" cy="714475"/>
          </a:xfrm>
          <a:prstGeom prst="rect">
            <a:avLst/>
          </a:prstGeom>
        </p:spPr>
      </p:pic>
    </p:spTree>
    <p:extLst>
      <p:ext uri="{BB962C8B-B14F-4D97-AF65-F5344CB8AC3E}">
        <p14:creationId xmlns:p14="http://schemas.microsoft.com/office/powerpoint/2010/main" val="276599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DB8B84-964D-8C31-1B17-DC32AAA10A5A}"/>
              </a:ext>
            </a:extLst>
          </p:cNvPr>
          <p:cNvSpPr>
            <a:spLocks noGrp="1"/>
          </p:cNvSpPr>
          <p:nvPr>
            <p:ph type="title"/>
          </p:nvPr>
        </p:nvSpPr>
        <p:spPr>
          <a:xfrm>
            <a:off x="3445151" y="804963"/>
            <a:ext cx="3695700" cy="504826"/>
          </a:xfrm>
        </p:spPr>
        <p:txBody>
          <a:bodyPr>
            <a:no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Add a new task</a:t>
            </a:r>
          </a:p>
        </p:txBody>
      </p:sp>
      <p:pic>
        <p:nvPicPr>
          <p:cNvPr id="26" name="מציין מיקום של תמונה 25" descr="תמונה שמכילה טקסט, צילום מסך">
            <a:extLst>
              <a:ext uri="{FF2B5EF4-FFF2-40B4-BE49-F238E27FC236}">
                <a16:creationId xmlns:a16="http://schemas.microsoft.com/office/drawing/2014/main" id="{840284CB-5EDB-1C71-F0A6-17458A0B37F8}"/>
              </a:ext>
            </a:extLst>
          </p:cNvPr>
          <p:cNvPicPr>
            <a:picLocks noGrp="1" noChangeAspect="1"/>
          </p:cNvPicPr>
          <p:nvPr>
            <p:ph type="pic" idx="1"/>
          </p:nvPr>
        </p:nvPicPr>
        <p:blipFill>
          <a:blip r:embed="rId2"/>
          <a:srcRect l="34662" r="34662"/>
          <a:stretch>
            <a:fillRect/>
          </a:stretch>
        </p:blipFill>
        <p:spPr/>
      </p:pic>
      <p:sp>
        <p:nvSpPr>
          <p:cNvPr id="4" name="מציין מיקום טקסט 3">
            <a:extLst>
              <a:ext uri="{FF2B5EF4-FFF2-40B4-BE49-F238E27FC236}">
                <a16:creationId xmlns:a16="http://schemas.microsoft.com/office/drawing/2014/main" id="{341AD17E-015F-7430-25DB-BD8BF5013F76}"/>
              </a:ext>
            </a:extLst>
          </p:cNvPr>
          <p:cNvSpPr>
            <a:spLocks noGrp="1"/>
          </p:cNvSpPr>
          <p:nvPr>
            <p:ph type="body" sz="half" idx="2"/>
          </p:nvPr>
        </p:nvSpPr>
        <p:spPr>
          <a:xfrm>
            <a:off x="616226" y="1639774"/>
            <a:ext cx="6524625" cy="1851785"/>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Once tasks are created, they can be organized into different categories or projects. The tasks can then be viewed in a variety of ways, such as by date or priority level. These tools also allow users to create tasks, organize them into different projects, assign them to team members, and track progress.</a:t>
            </a:r>
          </a:p>
          <a:p>
            <a:r>
              <a:rPr lang="en-US" sz="1800" dirty="0">
                <a:latin typeface="Calibri" panose="020F0502020204030204" pitchFamily="34" charset="0"/>
                <a:ea typeface="Calibri" panose="020F0502020204030204" pitchFamily="34" charset="0"/>
                <a:cs typeface="Calibri" panose="020F0502020204030204" pitchFamily="34" charset="0"/>
              </a:rPr>
              <a:t>The code:</a:t>
            </a:r>
          </a:p>
        </p:txBody>
      </p:sp>
      <p:sp>
        <p:nvSpPr>
          <p:cNvPr id="3" name="מציין מיקום טקסט 3">
            <a:extLst>
              <a:ext uri="{FF2B5EF4-FFF2-40B4-BE49-F238E27FC236}">
                <a16:creationId xmlns:a16="http://schemas.microsoft.com/office/drawing/2014/main" id="{F9F9BC93-4128-DC0A-32FE-AE8BF1841CBB}"/>
              </a:ext>
            </a:extLst>
          </p:cNvPr>
          <p:cNvSpPr txBox="1">
            <a:spLocks/>
          </p:cNvSpPr>
          <p:nvPr/>
        </p:nvSpPr>
        <p:spPr>
          <a:xfrm>
            <a:off x="8456253" y="365674"/>
            <a:ext cx="1898374" cy="4392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dirty="0"/>
              <a:t>The interface:</a:t>
            </a:r>
          </a:p>
        </p:txBody>
      </p:sp>
      <p:pic>
        <p:nvPicPr>
          <p:cNvPr id="28" name="תמונה 27" descr="תמונה שמכילה טקסט, צילום מסך, תוכנה&#10;&#10;התיאור נוצר באופן אוטומטי">
            <a:extLst>
              <a:ext uri="{FF2B5EF4-FFF2-40B4-BE49-F238E27FC236}">
                <a16:creationId xmlns:a16="http://schemas.microsoft.com/office/drawing/2014/main" id="{D8BC4175-B619-E1D7-384D-DDD58166F60F}"/>
              </a:ext>
            </a:extLst>
          </p:cNvPr>
          <p:cNvPicPr>
            <a:picLocks noChangeAspect="1"/>
          </p:cNvPicPr>
          <p:nvPr/>
        </p:nvPicPr>
        <p:blipFill>
          <a:blip r:embed="rId3"/>
          <a:stretch>
            <a:fillRect/>
          </a:stretch>
        </p:blipFill>
        <p:spPr>
          <a:xfrm>
            <a:off x="616226" y="3491559"/>
            <a:ext cx="9373908" cy="2800741"/>
          </a:xfrm>
          <a:prstGeom prst="rect">
            <a:avLst/>
          </a:prstGeom>
        </p:spPr>
      </p:pic>
      <p:pic>
        <p:nvPicPr>
          <p:cNvPr id="5" name="תמונה 4">
            <a:extLst>
              <a:ext uri="{FF2B5EF4-FFF2-40B4-BE49-F238E27FC236}">
                <a16:creationId xmlns:a16="http://schemas.microsoft.com/office/drawing/2014/main" id="{297F7246-0F17-DEA4-8FD4-08B49A754E03}"/>
              </a:ext>
            </a:extLst>
          </p:cNvPr>
          <p:cNvPicPr>
            <a:picLocks noChangeAspect="1"/>
          </p:cNvPicPr>
          <p:nvPr/>
        </p:nvPicPr>
        <p:blipFill>
          <a:blip r:embed="rId4"/>
          <a:stretch>
            <a:fillRect/>
          </a:stretch>
        </p:blipFill>
        <p:spPr>
          <a:xfrm>
            <a:off x="0" y="6928"/>
            <a:ext cx="3067478" cy="714475"/>
          </a:xfrm>
          <a:prstGeom prst="rect">
            <a:avLst/>
          </a:prstGeom>
        </p:spPr>
      </p:pic>
    </p:spTree>
    <p:extLst>
      <p:ext uri="{BB962C8B-B14F-4D97-AF65-F5344CB8AC3E}">
        <p14:creationId xmlns:p14="http://schemas.microsoft.com/office/powerpoint/2010/main" val="157000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DB8B84-964D-8C31-1B17-DC32AAA10A5A}"/>
              </a:ext>
            </a:extLst>
          </p:cNvPr>
          <p:cNvSpPr>
            <a:spLocks noGrp="1"/>
          </p:cNvSpPr>
          <p:nvPr>
            <p:ph type="title"/>
          </p:nvPr>
        </p:nvSpPr>
        <p:spPr>
          <a:xfrm>
            <a:off x="2827090" y="804963"/>
            <a:ext cx="4313761" cy="504826"/>
          </a:xfrm>
        </p:spPr>
        <p:txBody>
          <a:bodyPr>
            <a:no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Add a new location</a:t>
            </a:r>
          </a:p>
        </p:txBody>
      </p:sp>
      <p:pic>
        <p:nvPicPr>
          <p:cNvPr id="16" name="מציין מיקום של תמונה 15">
            <a:extLst>
              <a:ext uri="{FF2B5EF4-FFF2-40B4-BE49-F238E27FC236}">
                <a16:creationId xmlns:a16="http://schemas.microsoft.com/office/drawing/2014/main" id="{AA61BB93-6336-0C24-8CD6-9F5C4C16AC62}"/>
              </a:ext>
            </a:extLst>
          </p:cNvPr>
          <p:cNvPicPr>
            <a:picLocks noGrp="1" noChangeAspect="1"/>
          </p:cNvPicPr>
          <p:nvPr>
            <p:ph type="pic" idx="1"/>
          </p:nvPr>
        </p:nvPicPr>
        <p:blipFill rotWithShape="1">
          <a:blip r:embed="rId2"/>
          <a:srcRect l="12601" r="12601"/>
          <a:stretch/>
        </p:blipFill>
        <p:spPr/>
      </p:pic>
      <p:sp>
        <p:nvSpPr>
          <p:cNvPr id="4" name="מציין מיקום טקסט 3">
            <a:extLst>
              <a:ext uri="{FF2B5EF4-FFF2-40B4-BE49-F238E27FC236}">
                <a16:creationId xmlns:a16="http://schemas.microsoft.com/office/drawing/2014/main" id="{341AD17E-015F-7430-25DB-BD8BF5013F76}"/>
              </a:ext>
            </a:extLst>
          </p:cNvPr>
          <p:cNvSpPr>
            <a:spLocks noGrp="1"/>
          </p:cNvSpPr>
          <p:nvPr>
            <p:ph type="body" sz="half" idx="2"/>
          </p:nvPr>
        </p:nvSpPr>
        <p:spPr>
          <a:xfrm>
            <a:off x="616226" y="1639774"/>
            <a:ext cx="6524625" cy="1851785"/>
          </a:xfrm>
        </p:spPr>
        <p:txBody>
          <a:bodyPr>
            <a:normAutofit/>
          </a:bodyPr>
          <a:lstStyle/>
          <a:p>
            <a:endParaRPr lang="en-US" sz="1800" dirty="0"/>
          </a:p>
          <a:p>
            <a:r>
              <a:rPr lang="en-US" sz="1800" dirty="0">
                <a:latin typeface="Calibri" panose="020F0502020204030204" pitchFamily="34" charset="0"/>
                <a:ea typeface="Calibri" panose="020F0502020204030204" pitchFamily="34" charset="0"/>
                <a:cs typeface="Calibri" panose="020F0502020204030204" pitchFamily="34" charset="0"/>
              </a:rPr>
              <a:t>The code:</a:t>
            </a:r>
          </a:p>
          <a:p>
            <a:endParaRPr lang="en-US" sz="1800" dirty="0"/>
          </a:p>
          <a:p>
            <a:endParaRPr lang="en-US" sz="1800" dirty="0"/>
          </a:p>
        </p:txBody>
      </p:sp>
      <p:sp>
        <p:nvSpPr>
          <p:cNvPr id="3" name="מציין מיקום טקסט 3">
            <a:extLst>
              <a:ext uri="{FF2B5EF4-FFF2-40B4-BE49-F238E27FC236}">
                <a16:creationId xmlns:a16="http://schemas.microsoft.com/office/drawing/2014/main" id="{F9F9BC93-4128-DC0A-32FE-AE8BF1841CBB}"/>
              </a:ext>
            </a:extLst>
          </p:cNvPr>
          <p:cNvSpPr txBox="1">
            <a:spLocks/>
          </p:cNvSpPr>
          <p:nvPr/>
        </p:nvSpPr>
        <p:spPr>
          <a:xfrm>
            <a:off x="8456253" y="365674"/>
            <a:ext cx="1898374" cy="4392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dirty="0"/>
              <a:t>The interface:</a:t>
            </a:r>
          </a:p>
        </p:txBody>
      </p:sp>
      <p:pic>
        <p:nvPicPr>
          <p:cNvPr id="20" name="תמונה 19" descr="תמונה שמכילה טקסט, צילום מסך&#10;&#10;התיאור נוצר באופן אוטומטי">
            <a:extLst>
              <a:ext uri="{FF2B5EF4-FFF2-40B4-BE49-F238E27FC236}">
                <a16:creationId xmlns:a16="http://schemas.microsoft.com/office/drawing/2014/main" id="{90068679-A6DA-FCE3-D11B-4943BA4B33A1}"/>
              </a:ext>
            </a:extLst>
          </p:cNvPr>
          <p:cNvPicPr>
            <a:picLocks noChangeAspect="1"/>
          </p:cNvPicPr>
          <p:nvPr/>
        </p:nvPicPr>
        <p:blipFill>
          <a:blip r:embed="rId3"/>
          <a:stretch>
            <a:fillRect/>
          </a:stretch>
        </p:blipFill>
        <p:spPr>
          <a:xfrm>
            <a:off x="454794" y="2810937"/>
            <a:ext cx="10869542" cy="2829320"/>
          </a:xfrm>
          <a:prstGeom prst="rect">
            <a:avLst/>
          </a:prstGeom>
        </p:spPr>
      </p:pic>
      <p:pic>
        <p:nvPicPr>
          <p:cNvPr id="5" name="תמונה 4">
            <a:extLst>
              <a:ext uri="{FF2B5EF4-FFF2-40B4-BE49-F238E27FC236}">
                <a16:creationId xmlns:a16="http://schemas.microsoft.com/office/drawing/2014/main" id="{6B50363F-BFD1-AEFE-20FA-615C4F84EBB1}"/>
              </a:ext>
            </a:extLst>
          </p:cNvPr>
          <p:cNvPicPr>
            <a:picLocks noChangeAspect="1"/>
          </p:cNvPicPr>
          <p:nvPr/>
        </p:nvPicPr>
        <p:blipFill>
          <a:blip r:embed="rId4"/>
          <a:stretch>
            <a:fillRect/>
          </a:stretch>
        </p:blipFill>
        <p:spPr>
          <a:xfrm>
            <a:off x="0" y="6928"/>
            <a:ext cx="3067478" cy="714475"/>
          </a:xfrm>
          <a:prstGeom prst="rect">
            <a:avLst/>
          </a:prstGeom>
        </p:spPr>
      </p:pic>
    </p:spTree>
    <p:extLst>
      <p:ext uri="{BB962C8B-B14F-4D97-AF65-F5344CB8AC3E}">
        <p14:creationId xmlns:p14="http://schemas.microsoft.com/office/powerpoint/2010/main" val="1955250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DB8B84-964D-8C31-1B17-DC32AAA10A5A}"/>
              </a:ext>
            </a:extLst>
          </p:cNvPr>
          <p:cNvSpPr>
            <a:spLocks noGrp="1"/>
          </p:cNvSpPr>
          <p:nvPr>
            <p:ph type="title"/>
          </p:nvPr>
        </p:nvSpPr>
        <p:spPr>
          <a:xfrm>
            <a:off x="636696" y="643464"/>
            <a:ext cx="3761964" cy="3273061"/>
          </a:xfrm>
          <a:noFill/>
          <a:ln w="19050">
            <a:noFill/>
            <a:prstDash val="dash"/>
          </a:ln>
        </p:spPr>
        <p:txBody>
          <a:bodyPr vert="horz" lIns="91440" tIns="45720" rIns="91440" bIns="45720" rtlCol="0" anchor="b">
            <a:normAutofit/>
          </a:bodyPr>
          <a:lstStyle/>
          <a:p>
            <a:pPr algn="r"/>
            <a:r>
              <a:rPr lang="en-US" sz="3600" dirty="0">
                <a:latin typeface="Calibri" panose="020F0502020204030204" pitchFamily="34" charset="0"/>
                <a:ea typeface="Calibri" panose="020F0502020204030204" pitchFamily="34" charset="0"/>
                <a:cs typeface="Calibri" panose="020F0502020204030204" pitchFamily="34" charset="0"/>
              </a:rPr>
              <a:t>Map with tasks</a:t>
            </a:r>
          </a:p>
        </p:txBody>
      </p:sp>
      <p:pic>
        <p:nvPicPr>
          <p:cNvPr id="14" name="תמונה 13" descr="תמונה שמכילה מפה, אטלס, טקסט&#10;&#10;התיאור נוצר באופן אוטומטי">
            <a:extLst>
              <a:ext uri="{FF2B5EF4-FFF2-40B4-BE49-F238E27FC236}">
                <a16:creationId xmlns:a16="http://schemas.microsoft.com/office/drawing/2014/main" id="{DCDE43BA-B4E9-1968-0DE4-4BE9A8D71CE6}"/>
              </a:ext>
            </a:extLst>
          </p:cNvPr>
          <p:cNvPicPr>
            <a:picLocks noChangeAspect="1"/>
          </p:cNvPicPr>
          <p:nvPr/>
        </p:nvPicPr>
        <p:blipFill>
          <a:blip r:embed="rId2"/>
          <a:stretch>
            <a:fillRect/>
          </a:stretch>
        </p:blipFill>
        <p:spPr>
          <a:xfrm>
            <a:off x="5046653" y="1019749"/>
            <a:ext cx="6177937" cy="4957794"/>
          </a:xfrm>
          <a:prstGeom prst="rect">
            <a:avLst/>
          </a:prstGeom>
        </p:spPr>
      </p:pic>
      <p:pic>
        <p:nvPicPr>
          <p:cNvPr id="3" name="תמונה 2">
            <a:extLst>
              <a:ext uri="{FF2B5EF4-FFF2-40B4-BE49-F238E27FC236}">
                <a16:creationId xmlns:a16="http://schemas.microsoft.com/office/drawing/2014/main" id="{9055A35F-A7E3-2B39-384F-6D56649FD37D}"/>
              </a:ext>
            </a:extLst>
          </p:cNvPr>
          <p:cNvPicPr>
            <a:picLocks noChangeAspect="1"/>
          </p:cNvPicPr>
          <p:nvPr/>
        </p:nvPicPr>
        <p:blipFill>
          <a:blip r:embed="rId3"/>
          <a:stretch>
            <a:fillRect/>
          </a:stretch>
        </p:blipFill>
        <p:spPr>
          <a:xfrm>
            <a:off x="0" y="6928"/>
            <a:ext cx="3067478" cy="714475"/>
          </a:xfrm>
          <a:prstGeom prst="rect">
            <a:avLst/>
          </a:prstGeom>
        </p:spPr>
      </p:pic>
    </p:spTree>
    <p:extLst>
      <p:ext uri="{BB962C8B-B14F-4D97-AF65-F5344CB8AC3E}">
        <p14:creationId xmlns:p14="http://schemas.microsoft.com/office/powerpoint/2010/main" val="898636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87925F-6BDB-40A9-E66B-10A2783C1081}"/>
              </a:ext>
            </a:extLst>
          </p:cNvPr>
          <p:cNvSpPr>
            <a:spLocks noGrp="1"/>
          </p:cNvSpPr>
          <p:nvPr>
            <p:ph type="title"/>
          </p:nvPr>
        </p:nvSpPr>
        <p:spPr>
          <a:xfrm>
            <a:off x="4976028" y="965200"/>
            <a:ext cx="6170943" cy="4329641"/>
          </a:xfrm>
        </p:spPr>
        <p:txBody>
          <a:bodyPr vert="horz" lIns="91440" tIns="45720" rIns="91440" bIns="45720" rtlCol="0" anchor="ctr">
            <a:normAutofit/>
          </a:bodyPr>
          <a:lstStyle/>
          <a:p>
            <a:pPr algn="l"/>
            <a:r>
              <a:rPr lang="en-US" sz="3600" dirty="0">
                <a:latin typeface="Calibri" panose="020F0502020204030204" pitchFamily="34" charset="0"/>
                <a:ea typeface="Calibri" panose="020F0502020204030204" pitchFamily="34" charset="0"/>
                <a:cs typeface="Calibri" panose="020F0502020204030204" pitchFamily="34" charset="0"/>
              </a:rPr>
              <a:t>Validations &amp; processes</a:t>
            </a:r>
          </a:p>
        </p:txBody>
      </p:sp>
      <p:pic>
        <p:nvPicPr>
          <p:cNvPr id="3" name="תמונה 2">
            <a:extLst>
              <a:ext uri="{FF2B5EF4-FFF2-40B4-BE49-F238E27FC236}">
                <a16:creationId xmlns:a16="http://schemas.microsoft.com/office/drawing/2014/main" id="{83A13D03-4BCB-A9BA-8ACF-0554E07CDE43}"/>
              </a:ext>
            </a:extLst>
          </p:cNvPr>
          <p:cNvPicPr>
            <a:picLocks noChangeAspect="1"/>
          </p:cNvPicPr>
          <p:nvPr/>
        </p:nvPicPr>
        <p:blipFill>
          <a:blip r:embed="rId2"/>
          <a:stretch>
            <a:fillRect/>
          </a:stretch>
        </p:blipFill>
        <p:spPr>
          <a:xfrm>
            <a:off x="0" y="6928"/>
            <a:ext cx="3067478" cy="714475"/>
          </a:xfrm>
          <a:prstGeom prst="rect">
            <a:avLst/>
          </a:prstGeom>
        </p:spPr>
      </p:pic>
    </p:spTree>
    <p:extLst>
      <p:ext uri="{BB962C8B-B14F-4D97-AF65-F5344CB8AC3E}">
        <p14:creationId xmlns:p14="http://schemas.microsoft.com/office/powerpoint/2010/main" val="427453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386A33F5-ECCE-22E5-1D9C-E12385FB4279}"/>
              </a:ext>
            </a:extLst>
          </p:cNvPr>
          <p:cNvPicPr>
            <a:picLocks noChangeAspect="1"/>
          </p:cNvPicPr>
          <p:nvPr/>
        </p:nvPicPr>
        <p:blipFill>
          <a:blip r:embed="rId2"/>
          <a:stretch>
            <a:fillRect/>
          </a:stretch>
        </p:blipFill>
        <p:spPr>
          <a:xfrm>
            <a:off x="637913" y="3093440"/>
            <a:ext cx="10763555" cy="2939796"/>
          </a:xfrm>
          <a:prstGeom prst="rect">
            <a:avLst/>
          </a:prstGeom>
        </p:spPr>
      </p:pic>
      <p:sp>
        <p:nvSpPr>
          <p:cNvPr id="14" name="מציין מיקום טקסט 3">
            <a:extLst>
              <a:ext uri="{FF2B5EF4-FFF2-40B4-BE49-F238E27FC236}">
                <a16:creationId xmlns:a16="http://schemas.microsoft.com/office/drawing/2014/main" id="{44DB6557-3941-A335-E7F7-0E481B361CCB}"/>
              </a:ext>
            </a:extLst>
          </p:cNvPr>
          <p:cNvSpPr>
            <a:spLocks noGrp="1"/>
          </p:cNvSpPr>
          <p:nvPr>
            <p:ph type="body" sz="half" idx="2"/>
          </p:nvPr>
        </p:nvSpPr>
        <p:spPr>
          <a:xfrm>
            <a:off x="71809" y="1063235"/>
            <a:ext cx="6524625" cy="667198"/>
          </a:xfrm>
        </p:spPr>
        <p:txBody>
          <a:bodyPr>
            <a:norm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This is an example of login process validation:</a:t>
            </a:r>
          </a:p>
        </p:txBody>
      </p:sp>
      <p:pic>
        <p:nvPicPr>
          <p:cNvPr id="16" name="תמונה 15" descr="תמונה שמכילה טקסט&#10;&#10;התיאור נוצר באופן אוטומטי">
            <a:extLst>
              <a:ext uri="{FF2B5EF4-FFF2-40B4-BE49-F238E27FC236}">
                <a16:creationId xmlns:a16="http://schemas.microsoft.com/office/drawing/2014/main" id="{472E3919-D78F-A687-CF75-6CDB15C3C299}"/>
              </a:ext>
            </a:extLst>
          </p:cNvPr>
          <p:cNvPicPr>
            <a:picLocks noChangeAspect="1"/>
          </p:cNvPicPr>
          <p:nvPr/>
        </p:nvPicPr>
        <p:blipFill>
          <a:blip r:embed="rId3"/>
          <a:stretch>
            <a:fillRect/>
          </a:stretch>
        </p:blipFill>
        <p:spPr>
          <a:xfrm>
            <a:off x="5931017" y="296257"/>
            <a:ext cx="5470451" cy="2520698"/>
          </a:xfrm>
          <a:prstGeom prst="rect">
            <a:avLst/>
          </a:prstGeom>
        </p:spPr>
      </p:pic>
      <p:pic>
        <p:nvPicPr>
          <p:cNvPr id="2" name="תמונה 1">
            <a:extLst>
              <a:ext uri="{FF2B5EF4-FFF2-40B4-BE49-F238E27FC236}">
                <a16:creationId xmlns:a16="http://schemas.microsoft.com/office/drawing/2014/main" id="{1861B0C2-8485-28C4-C146-5CA634A44A0C}"/>
              </a:ext>
            </a:extLst>
          </p:cNvPr>
          <p:cNvPicPr>
            <a:picLocks noChangeAspect="1"/>
          </p:cNvPicPr>
          <p:nvPr/>
        </p:nvPicPr>
        <p:blipFill>
          <a:blip r:embed="rId4"/>
          <a:stretch>
            <a:fillRect/>
          </a:stretch>
        </p:blipFill>
        <p:spPr>
          <a:xfrm>
            <a:off x="0" y="6928"/>
            <a:ext cx="3067478" cy="714475"/>
          </a:xfrm>
          <a:prstGeom prst="rect">
            <a:avLst/>
          </a:prstGeom>
        </p:spPr>
      </p:pic>
    </p:spTree>
    <p:extLst>
      <p:ext uri="{BB962C8B-B14F-4D97-AF65-F5344CB8AC3E}">
        <p14:creationId xmlns:p14="http://schemas.microsoft.com/office/powerpoint/2010/main" val="239605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ציין מיקום טקסט 3">
            <a:extLst>
              <a:ext uri="{FF2B5EF4-FFF2-40B4-BE49-F238E27FC236}">
                <a16:creationId xmlns:a16="http://schemas.microsoft.com/office/drawing/2014/main" id="{44DB6557-3941-A335-E7F7-0E481B361CCB}"/>
              </a:ext>
            </a:extLst>
          </p:cNvPr>
          <p:cNvSpPr>
            <a:spLocks noGrp="1"/>
          </p:cNvSpPr>
          <p:nvPr>
            <p:ph type="body" sz="half" idx="2"/>
          </p:nvPr>
        </p:nvSpPr>
        <p:spPr>
          <a:xfrm>
            <a:off x="554023" y="1014733"/>
            <a:ext cx="6524625" cy="667198"/>
          </a:xfrm>
        </p:spPr>
        <p:txBody>
          <a:bodyPr>
            <a:norm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This is an example of adding a new user:</a:t>
            </a:r>
          </a:p>
        </p:txBody>
      </p:sp>
      <p:pic>
        <p:nvPicPr>
          <p:cNvPr id="3" name="תמונה 2">
            <a:extLst>
              <a:ext uri="{FF2B5EF4-FFF2-40B4-BE49-F238E27FC236}">
                <a16:creationId xmlns:a16="http://schemas.microsoft.com/office/drawing/2014/main" id="{BB073926-4231-3D70-9D4D-F0B7C2F0620D}"/>
              </a:ext>
            </a:extLst>
          </p:cNvPr>
          <p:cNvPicPr>
            <a:picLocks noChangeAspect="1"/>
          </p:cNvPicPr>
          <p:nvPr/>
        </p:nvPicPr>
        <p:blipFill>
          <a:blip r:embed="rId2"/>
          <a:stretch>
            <a:fillRect/>
          </a:stretch>
        </p:blipFill>
        <p:spPr>
          <a:xfrm>
            <a:off x="755063" y="1941990"/>
            <a:ext cx="3789979" cy="4065909"/>
          </a:xfrm>
          <a:prstGeom prst="rect">
            <a:avLst/>
          </a:prstGeom>
        </p:spPr>
      </p:pic>
      <p:pic>
        <p:nvPicPr>
          <p:cNvPr id="5" name="תמונה 4">
            <a:extLst>
              <a:ext uri="{FF2B5EF4-FFF2-40B4-BE49-F238E27FC236}">
                <a16:creationId xmlns:a16="http://schemas.microsoft.com/office/drawing/2014/main" id="{4781EF7C-6FC5-591A-4150-7D89F31E7771}"/>
              </a:ext>
            </a:extLst>
          </p:cNvPr>
          <p:cNvPicPr>
            <a:picLocks noChangeAspect="1"/>
          </p:cNvPicPr>
          <p:nvPr/>
        </p:nvPicPr>
        <p:blipFill>
          <a:blip r:embed="rId3"/>
          <a:stretch>
            <a:fillRect/>
          </a:stretch>
        </p:blipFill>
        <p:spPr>
          <a:xfrm>
            <a:off x="5356764" y="2047187"/>
            <a:ext cx="5859692" cy="3536021"/>
          </a:xfrm>
          <a:prstGeom prst="rect">
            <a:avLst/>
          </a:prstGeom>
        </p:spPr>
      </p:pic>
      <p:pic>
        <p:nvPicPr>
          <p:cNvPr id="2" name="תמונה 1">
            <a:extLst>
              <a:ext uri="{FF2B5EF4-FFF2-40B4-BE49-F238E27FC236}">
                <a16:creationId xmlns:a16="http://schemas.microsoft.com/office/drawing/2014/main" id="{592B8509-85D2-3092-FEB6-4453CFBBF22E}"/>
              </a:ext>
            </a:extLst>
          </p:cNvPr>
          <p:cNvPicPr>
            <a:picLocks noChangeAspect="1"/>
          </p:cNvPicPr>
          <p:nvPr/>
        </p:nvPicPr>
        <p:blipFill>
          <a:blip r:embed="rId4"/>
          <a:stretch>
            <a:fillRect/>
          </a:stretch>
        </p:blipFill>
        <p:spPr>
          <a:xfrm>
            <a:off x="0" y="6928"/>
            <a:ext cx="3067478" cy="714475"/>
          </a:xfrm>
          <a:prstGeom prst="rect">
            <a:avLst/>
          </a:prstGeom>
        </p:spPr>
      </p:pic>
    </p:spTree>
    <p:extLst>
      <p:ext uri="{BB962C8B-B14F-4D97-AF65-F5344CB8AC3E}">
        <p14:creationId xmlns:p14="http://schemas.microsoft.com/office/powerpoint/2010/main" val="357082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ציין מיקום טקסט 3">
            <a:extLst>
              <a:ext uri="{FF2B5EF4-FFF2-40B4-BE49-F238E27FC236}">
                <a16:creationId xmlns:a16="http://schemas.microsoft.com/office/drawing/2014/main" id="{44DB6557-3941-A335-E7F7-0E481B361CCB}"/>
              </a:ext>
            </a:extLst>
          </p:cNvPr>
          <p:cNvSpPr>
            <a:spLocks noGrp="1"/>
          </p:cNvSpPr>
          <p:nvPr>
            <p:ph type="body" sz="half" idx="2"/>
          </p:nvPr>
        </p:nvSpPr>
        <p:spPr>
          <a:xfrm>
            <a:off x="537245" y="1014733"/>
            <a:ext cx="6524625" cy="667198"/>
          </a:xfrm>
        </p:spPr>
        <p:txBody>
          <a:bodyPr>
            <a:norm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This is an example of adding a new task:</a:t>
            </a:r>
          </a:p>
        </p:txBody>
      </p:sp>
      <p:pic>
        <p:nvPicPr>
          <p:cNvPr id="3" name="תמונה 2" descr="תמונה שמכילה טקסט&#10;&#10;התיאור נוצר באופן אוטומטי">
            <a:extLst>
              <a:ext uri="{FF2B5EF4-FFF2-40B4-BE49-F238E27FC236}">
                <a16:creationId xmlns:a16="http://schemas.microsoft.com/office/drawing/2014/main" id="{CABEAD55-FCF5-29AB-AC88-934E32E00E0C}"/>
              </a:ext>
            </a:extLst>
          </p:cNvPr>
          <p:cNvPicPr>
            <a:picLocks noChangeAspect="1"/>
          </p:cNvPicPr>
          <p:nvPr/>
        </p:nvPicPr>
        <p:blipFill>
          <a:blip r:embed="rId2"/>
          <a:stretch>
            <a:fillRect/>
          </a:stretch>
        </p:blipFill>
        <p:spPr>
          <a:xfrm>
            <a:off x="822471" y="1478244"/>
            <a:ext cx="9015500" cy="4914900"/>
          </a:xfrm>
          <a:prstGeom prst="rect">
            <a:avLst/>
          </a:prstGeom>
        </p:spPr>
      </p:pic>
      <p:pic>
        <p:nvPicPr>
          <p:cNvPr id="2" name="תמונה 1">
            <a:extLst>
              <a:ext uri="{FF2B5EF4-FFF2-40B4-BE49-F238E27FC236}">
                <a16:creationId xmlns:a16="http://schemas.microsoft.com/office/drawing/2014/main" id="{F98FC3AA-886D-54A0-F2A8-A02B401401BD}"/>
              </a:ext>
            </a:extLst>
          </p:cNvPr>
          <p:cNvPicPr>
            <a:picLocks noChangeAspect="1"/>
          </p:cNvPicPr>
          <p:nvPr/>
        </p:nvPicPr>
        <p:blipFill>
          <a:blip r:embed="rId3"/>
          <a:stretch>
            <a:fillRect/>
          </a:stretch>
        </p:blipFill>
        <p:spPr>
          <a:xfrm>
            <a:off x="0" y="6928"/>
            <a:ext cx="3067478" cy="714475"/>
          </a:xfrm>
          <a:prstGeom prst="rect">
            <a:avLst/>
          </a:prstGeom>
        </p:spPr>
      </p:pic>
    </p:spTree>
    <p:extLst>
      <p:ext uri="{BB962C8B-B14F-4D97-AF65-F5344CB8AC3E}">
        <p14:creationId xmlns:p14="http://schemas.microsoft.com/office/powerpoint/2010/main" val="353162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BE1534B-C3BF-49C6-5FC1-FDF70448741D}"/>
              </a:ext>
            </a:extLst>
          </p:cNvPr>
          <p:cNvSpPr>
            <a:spLocks noGrp="1"/>
          </p:cNvSpPr>
          <p:nvPr>
            <p:ph type="title"/>
          </p:nvPr>
        </p:nvSpPr>
        <p:spPr>
          <a:xfrm>
            <a:off x="714375" y="1831173"/>
            <a:ext cx="8610600" cy="1293028"/>
          </a:xfrm>
        </p:spPr>
        <p:txBody>
          <a:bodyPr>
            <a:normAutofit/>
          </a:bodyPr>
          <a:lstStyle/>
          <a:p>
            <a:pPr algn="l"/>
            <a:r>
              <a:rPr lang="en-US" sz="3600" dirty="0">
                <a:latin typeface="Calibri" panose="020F0502020204030204" pitchFamily="34" charset="0"/>
                <a:ea typeface="Calibri" panose="020F0502020204030204" pitchFamily="34" charset="0"/>
                <a:cs typeface="Calibri" panose="020F0502020204030204" pitchFamily="34" charset="0"/>
              </a:rPr>
              <a:t>introduction</a:t>
            </a:r>
          </a:p>
        </p:txBody>
      </p:sp>
      <p:sp>
        <p:nvSpPr>
          <p:cNvPr id="3" name="מציין מיקום תוכן 2">
            <a:extLst>
              <a:ext uri="{FF2B5EF4-FFF2-40B4-BE49-F238E27FC236}">
                <a16:creationId xmlns:a16="http://schemas.microsoft.com/office/drawing/2014/main" id="{2A12B1B8-A0CB-9F30-2581-6F977530EB22}"/>
              </a:ext>
            </a:extLst>
          </p:cNvPr>
          <p:cNvSpPr>
            <a:spLocks noGrp="1"/>
          </p:cNvSpPr>
          <p:nvPr>
            <p:ph idx="1"/>
          </p:nvPr>
        </p:nvSpPr>
        <p:spPr>
          <a:xfrm>
            <a:off x="428625" y="3124201"/>
            <a:ext cx="10820400" cy="4024125"/>
          </a:xfrm>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The field of routine maintenance is a field that occupies a significant share of the organization's expenses.</a:t>
            </a:r>
          </a:p>
          <a:p>
            <a:r>
              <a:rPr lang="en-US" sz="1800" dirty="0">
                <a:latin typeface="Calibri" panose="020F0502020204030204" pitchFamily="34" charset="0"/>
                <a:ea typeface="Calibri" panose="020F0502020204030204" pitchFamily="34" charset="0"/>
                <a:cs typeface="Arial" panose="020B0604020202020204" pitchFamily="34" charset="0"/>
              </a:rPr>
              <a:t>R</a:t>
            </a:r>
            <a:r>
              <a:rPr lang="en-US" sz="1800" dirty="0">
                <a:effectLst/>
                <a:latin typeface="Calibri" panose="020F0502020204030204" pitchFamily="34" charset="0"/>
                <a:ea typeface="Calibri" panose="020F0502020204030204" pitchFamily="34" charset="0"/>
                <a:cs typeface="Arial" panose="020B0604020202020204" pitchFamily="34" charset="0"/>
              </a:rPr>
              <a:t>outine maintenance is the most efficient way to ensure the safety of use and the integrity of the installed equipment.</a:t>
            </a:r>
          </a:p>
          <a:p>
            <a:endParaRPr lang="en-US" dirty="0"/>
          </a:p>
        </p:txBody>
      </p:sp>
      <p:pic>
        <p:nvPicPr>
          <p:cNvPr id="4" name="תמונה 3">
            <a:extLst>
              <a:ext uri="{FF2B5EF4-FFF2-40B4-BE49-F238E27FC236}">
                <a16:creationId xmlns:a16="http://schemas.microsoft.com/office/drawing/2014/main" id="{D6D3D740-A09D-2DC7-BD43-331F4AE756B2}"/>
              </a:ext>
            </a:extLst>
          </p:cNvPr>
          <p:cNvPicPr>
            <a:picLocks noChangeAspect="1"/>
          </p:cNvPicPr>
          <p:nvPr/>
        </p:nvPicPr>
        <p:blipFill>
          <a:blip r:embed="rId2"/>
          <a:stretch>
            <a:fillRect/>
          </a:stretch>
        </p:blipFill>
        <p:spPr>
          <a:xfrm>
            <a:off x="0" y="6928"/>
            <a:ext cx="3067478" cy="714475"/>
          </a:xfrm>
          <a:prstGeom prst="rect">
            <a:avLst/>
          </a:prstGeom>
        </p:spPr>
      </p:pic>
    </p:spTree>
    <p:extLst>
      <p:ext uri="{BB962C8B-B14F-4D97-AF65-F5344CB8AC3E}">
        <p14:creationId xmlns:p14="http://schemas.microsoft.com/office/powerpoint/2010/main" val="96787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FE859E-39BA-5FDE-8778-64F3A21AFF2B}"/>
              </a:ext>
            </a:extLst>
          </p:cNvPr>
          <p:cNvSpPr>
            <a:spLocks noGrp="1"/>
          </p:cNvSpPr>
          <p:nvPr>
            <p:ph type="title"/>
          </p:nvPr>
        </p:nvSpPr>
        <p:spPr>
          <a:xfrm>
            <a:off x="685799" y="764373"/>
            <a:ext cx="3977639" cy="1600200"/>
          </a:xfrm>
        </p:spPr>
        <p:txBody>
          <a:bodyPr anchor="b">
            <a:normAutofit/>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The structure of the database</a:t>
            </a:r>
          </a:p>
        </p:txBody>
      </p:sp>
      <p:pic>
        <p:nvPicPr>
          <p:cNvPr id="11" name="מציין מיקום תוכן 10">
            <a:extLst>
              <a:ext uri="{FF2B5EF4-FFF2-40B4-BE49-F238E27FC236}">
                <a16:creationId xmlns:a16="http://schemas.microsoft.com/office/drawing/2014/main" id="{C59D97AF-1DAF-1121-78BE-047C5D388CDF}"/>
              </a:ext>
            </a:extLst>
          </p:cNvPr>
          <p:cNvPicPr>
            <a:picLocks noChangeAspect="1"/>
          </p:cNvPicPr>
          <p:nvPr/>
        </p:nvPicPr>
        <p:blipFill>
          <a:blip r:embed="rId2"/>
          <a:stretch>
            <a:fillRect/>
          </a:stretch>
        </p:blipFill>
        <p:spPr>
          <a:xfrm>
            <a:off x="4972699" y="1122178"/>
            <a:ext cx="6533501" cy="4720453"/>
          </a:xfrm>
          <a:prstGeom prst="rect">
            <a:avLst/>
          </a:prstGeom>
        </p:spPr>
      </p:pic>
      <p:pic>
        <p:nvPicPr>
          <p:cNvPr id="3" name="תמונה 2">
            <a:extLst>
              <a:ext uri="{FF2B5EF4-FFF2-40B4-BE49-F238E27FC236}">
                <a16:creationId xmlns:a16="http://schemas.microsoft.com/office/drawing/2014/main" id="{FB83A349-C51E-929F-3BC3-C62CB6853E0D}"/>
              </a:ext>
            </a:extLst>
          </p:cNvPr>
          <p:cNvPicPr>
            <a:picLocks noChangeAspect="1"/>
          </p:cNvPicPr>
          <p:nvPr/>
        </p:nvPicPr>
        <p:blipFill>
          <a:blip r:embed="rId3"/>
          <a:stretch>
            <a:fillRect/>
          </a:stretch>
        </p:blipFill>
        <p:spPr>
          <a:xfrm>
            <a:off x="0" y="6928"/>
            <a:ext cx="3067478" cy="714475"/>
          </a:xfrm>
          <a:prstGeom prst="rect">
            <a:avLst/>
          </a:prstGeom>
        </p:spPr>
      </p:pic>
    </p:spTree>
    <p:extLst>
      <p:ext uri="{BB962C8B-B14F-4D97-AF65-F5344CB8AC3E}">
        <p14:creationId xmlns:p14="http://schemas.microsoft.com/office/powerpoint/2010/main" val="3858297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DA0ED4-BEC3-43A4-B5F3-13B86299F12E}"/>
              </a:ext>
            </a:extLst>
          </p:cNvPr>
          <p:cNvSpPr>
            <a:spLocks noGrp="1"/>
          </p:cNvSpPr>
          <p:nvPr>
            <p:ph type="title"/>
          </p:nvPr>
        </p:nvSpPr>
        <p:spPr>
          <a:xfrm>
            <a:off x="2543175" y="1223477"/>
            <a:ext cx="8610600" cy="1293028"/>
          </a:xfrm>
        </p:spPr>
        <p:txBody>
          <a:bodyPr>
            <a:normAutofit/>
          </a:bodyPr>
          <a:lstStyle/>
          <a:p>
            <a:pPr algn="l"/>
            <a:r>
              <a:rPr lang="en-US" sz="3600" dirty="0">
                <a:latin typeface="Calibri" panose="020F0502020204030204" pitchFamily="34" charset="0"/>
                <a:ea typeface="Calibri" panose="020F0502020204030204" pitchFamily="34" charset="0"/>
                <a:cs typeface="Calibri" panose="020F0502020204030204" pitchFamily="34" charset="0"/>
              </a:rPr>
              <a:t>Summary of the project</a:t>
            </a:r>
          </a:p>
        </p:txBody>
      </p:sp>
      <p:sp>
        <p:nvSpPr>
          <p:cNvPr id="3" name="מציין מיקום תוכן 2">
            <a:extLst>
              <a:ext uri="{FF2B5EF4-FFF2-40B4-BE49-F238E27FC236}">
                <a16:creationId xmlns:a16="http://schemas.microsoft.com/office/drawing/2014/main" id="{B400E9BA-6360-2850-7051-C8AC6CA8B6EB}"/>
              </a:ext>
            </a:extLst>
          </p:cNvPr>
          <p:cNvSpPr>
            <a:spLocks noGrp="1"/>
          </p:cNvSpPr>
          <p:nvPr>
            <p:ph idx="1"/>
          </p:nvPr>
        </p:nvSpPr>
        <p:spPr>
          <a:xfrm>
            <a:off x="1304925" y="2516505"/>
            <a:ext cx="9848850" cy="1893569"/>
          </a:xfrm>
        </p:spPr>
        <p:txBody>
          <a:bodyPr>
            <a:normAutofit/>
          </a:bodyPr>
          <a:lstStyle/>
          <a:p>
            <a:pPr marL="0" indent="0" algn="ctr">
              <a:buNone/>
            </a:pPr>
            <a:r>
              <a:rPr lang="en-US" sz="1800" dirty="0">
                <a:latin typeface="Calibri" panose="020F0502020204030204" pitchFamily="34" charset="0"/>
                <a:ea typeface="Calibri" panose="020F0502020204030204" pitchFamily="34" charset="0"/>
                <a:cs typeface="Calibri" panose="020F0502020204030204" pitchFamily="34" charset="0"/>
              </a:rPr>
              <a:t>We created a project to manage ongoing maintenance that includes all the tasks for the maintenance person, the application includes various functions such as tracking tasks - if the task performed correctly, on time, and all this in collaboration with the project manager who can follow his employees and manage them in an optimal way.</a:t>
            </a:r>
          </a:p>
        </p:txBody>
      </p:sp>
      <p:pic>
        <p:nvPicPr>
          <p:cNvPr id="4" name="תמונה 3">
            <a:extLst>
              <a:ext uri="{FF2B5EF4-FFF2-40B4-BE49-F238E27FC236}">
                <a16:creationId xmlns:a16="http://schemas.microsoft.com/office/drawing/2014/main" id="{2EBE3466-AEB6-11ED-262B-1C2D3002BD4D}"/>
              </a:ext>
            </a:extLst>
          </p:cNvPr>
          <p:cNvPicPr>
            <a:picLocks noChangeAspect="1"/>
          </p:cNvPicPr>
          <p:nvPr/>
        </p:nvPicPr>
        <p:blipFill>
          <a:blip r:embed="rId2"/>
          <a:stretch>
            <a:fillRect/>
          </a:stretch>
        </p:blipFill>
        <p:spPr>
          <a:xfrm>
            <a:off x="0" y="6928"/>
            <a:ext cx="3067478" cy="714475"/>
          </a:xfrm>
          <a:prstGeom prst="rect">
            <a:avLst/>
          </a:prstGeom>
        </p:spPr>
      </p:pic>
    </p:spTree>
    <p:extLst>
      <p:ext uri="{BB962C8B-B14F-4D97-AF65-F5344CB8AC3E}">
        <p14:creationId xmlns:p14="http://schemas.microsoft.com/office/powerpoint/2010/main" val="278234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82FE71-BBDF-20FE-9214-443762D2AA82}"/>
              </a:ext>
            </a:extLst>
          </p:cNvPr>
          <p:cNvSpPr>
            <a:spLocks noGrp="1"/>
          </p:cNvSpPr>
          <p:nvPr>
            <p:ph type="title"/>
          </p:nvPr>
        </p:nvSpPr>
        <p:spPr>
          <a:xfrm>
            <a:off x="413059" y="1622323"/>
            <a:ext cx="4645914" cy="2556076"/>
          </a:xfrm>
        </p:spPr>
        <p:txBody>
          <a:bodyPr>
            <a:norm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Languages, Frameworks &amp; Libraries</a:t>
            </a:r>
          </a:p>
        </p:txBody>
      </p:sp>
      <p:pic>
        <p:nvPicPr>
          <p:cNvPr id="6" name="מציין מיקום תוכן 5">
            <a:extLst>
              <a:ext uri="{FF2B5EF4-FFF2-40B4-BE49-F238E27FC236}">
                <a16:creationId xmlns:a16="http://schemas.microsoft.com/office/drawing/2014/main" id="{A529CB50-2D6B-3434-7B14-5FAB179A521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0000" b="90000" l="10000" r="90000">
                        <a14:foregroundMark x1="83000" y1="51667" x2="83000" y2="51667"/>
                        <a14:foregroundMark x1="78900" y1="48333" x2="78900" y2="48333"/>
                        <a14:foregroundMark x1="72200" y1="55238" x2="72200" y2="55238"/>
                        <a14:foregroundMark x1="76300" y1="63333" x2="76300" y2="63333"/>
                        <a14:foregroundMark x1="79300" y1="58810" x2="79300" y2="58810"/>
                        <a14:foregroundMark x1="62600" y1="48333" x2="62600" y2="48333"/>
                        <a14:foregroundMark x1="53700" y1="49048" x2="53700" y2="49048"/>
                      </a14:backgroundRemoval>
                    </a14:imgEffect>
                  </a14:imgLayer>
                </a14:imgProps>
              </a:ext>
            </a:extLst>
          </a:blip>
          <a:stretch>
            <a:fillRect/>
          </a:stretch>
        </p:blipFill>
        <p:spPr>
          <a:xfrm>
            <a:off x="4856163" y="1853899"/>
            <a:ext cx="6411912" cy="2693002"/>
          </a:xfrm>
        </p:spPr>
      </p:pic>
      <p:pic>
        <p:nvPicPr>
          <p:cNvPr id="7" name="מציין מיקום תוכן 5">
            <a:extLst>
              <a:ext uri="{FF2B5EF4-FFF2-40B4-BE49-F238E27FC236}">
                <a16:creationId xmlns:a16="http://schemas.microsoft.com/office/drawing/2014/main" id="{3378A2B0-1A5D-55E6-09FF-CB4F8CAC1EE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6087" y1="46429" x2="26087" y2="46429"/>
                        <a14:foregroundMark x1="39130" y1="48214" x2="39130" y2="48214"/>
                        <a14:foregroundMark x1="41472" y1="49405" x2="41472" y2="49405"/>
                        <a14:foregroundMark x1="48495" y1="48214" x2="48495" y2="48214"/>
                        <a14:foregroundMark x1="42140" y1="48214" x2="42140" y2="48214"/>
                        <a14:foregroundMark x1="67893" y1="45833" x2="67893" y2="45833"/>
                        <a14:foregroundMark x1="48161" y1="67857" x2="48161" y2="67857"/>
                      </a14:backgroundRemoval>
                    </a14:imgEffect>
                  </a14:imgLayer>
                </a14:imgProps>
              </a:ext>
            </a:extLst>
          </a:blip>
          <a:srcRect/>
          <a:stretch/>
        </p:blipFill>
        <p:spPr>
          <a:xfrm>
            <a:off x="4617720" y="1027234"/>
            <a:ext cx="3333720" cy="1873128"/>
          </a:xfrm>
          <a:prstGeom prst="rect">
            <a:avLst/>
          </a:prstGeom>
        </p:spPr>
      </p:pic>
      <p:pic>
        <p:nvPicPr>
          <p:cNvPr id="9" name="מציין מיקום תוכן 5">
            <a:extLst>
              <a:ext uri="{FF2B5EF4-FFF2-40B4-BE49-F238E27FC236}">
                <a16:creationId xmlns:a16="http://schemas.microsoft.com/office/drawing/2014/main" id="{2C981BDE-67E3-7462-0DE7-CF168EA1990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0333" y1="53667" x2="30333" y2="53667"/>
                        <a14:foregroundMark x1="29500" y1="50667" x2="29500" y2="50667"/>
                        <a14:foregroundMark x1="29500" y1="47667" x2="29500" y2="47667"/>
                        <a14:foregroundMark x1="40667" y1="46000" x2="40667" y2="46000"/>
                        <a14:foregroundMark x1="71000" y1="47667" x2="71000" y2="47667"/>
                        <a14:foregroundMark x1="86833" y1="45333" x2="86833" y2="45333"/>
                        <a14:foregroundMark x1="14667" y1="43667" x2="14667" y2="43667"/>
                      </a14:backgroundRemoval>
                    </a14:imgEffect>
                  </a14:imgLayer>
                </a14:imgProps>
              </a:ext>
            </a:extLst>
          </a:blip>
          <a:srcRect/>
          <a:stretch/>
        </p:blipFill>
        <p:spPr>
          <a:xfrm>
            <a:off x="4962525" y="4921847"/>
            <a:ext cx="2713745" cy="1356872"/>
          </a:xfrm>
          <a:prstGeom prst="rect">
            <a:avLst/>
          </a:prstGeom>
        </p:spPr>
      </p:pic>
      <p:pic>
        <p:nvPicPr>
          <p:cNvPr id="10" name="מציין מיקום תוכן 5">
            <a:extLst>
              <a:ext uri="{FF2B5EF4-FFF2-40B4-BE49-F238E27FC236}">
                <a16:creationId xmlns:a16="http://schemas.microsoft.com/office/drawing/2014/main" id="{F06A07A2-EF20-D8EE-19BE-AB2EBC11AC3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19600" y1="49023" x2="19600" y2="49023"/>
                        <a14:foregroundMark x1="50300" y1="56661" x2="50300" y2="56661"/>
                        <a14:foregroundMark x1="54100" y1="56661" x2="54100" y2="56661"/>
                        <a14:foregroundMark x1="54100" y1="56661" x2="54100" y2="56661"/>
                        <a14:foregroundMark x1="54100" y1="56661" x2="54100" y2="56661"/>
                        <a14:foregroundMark x1="23000" y1="47425" x2="23000" y2="47425"/>
                        <a14:foregroundMark x1="23000" y1="52931" x2="23000" y2="52931"/>
                        <a14:foregroundMark x1="23000" y1="52931" x2="23000" y2="52931"/>
                      </a14:backgroundRemoval>
                    </a14:imgEffect>
                  </a14:imgLayer>
                </a14:imgProps>
              </a:ext>
            </a:extLst>
          </a:blip>
          <a:srcRect/>
          <a:stretch/>
        </p:blipFill>
        <p:spPr>
          <a:xfrm>
            <a:off x="9109173" y="4791099"/>
            <a:ext cx="2407570" cy="1355462"/>
          </a:xfrm>
          <a:prstGeom prst="rect">
            <a:avLst/>
          </a:prstGeom>
        </p:spPr>
      </p:pic>
      <p:pic>
        <p:nvPicPr>
          <p:cNvPr id="13" name="מציין מיקום תוכן 5">
            <a:extLst>
              <a:ext uri="{FF2B5EF4-FFF2-40B4-BE49-F238E27FC236}">
                <a16:creationId xmlns:a16="http://schemas.microsoft.com/office/drawing/2014/main" id="{BD763D39-70D0-F941-BCFE-F95CE5E6E5DB}"/>
              </a:ext>
            </a:extLst>
          </p:cNvPr>
          <p:cNvPicPr>
            <a:picLocks noChangeAspect="1"/>
          </p:cNvPicPr>
          <p:nvPr/>
        </p:nvPicPr>
        <p:blipFill>
          <a:blip r:embed="rId10"/>
          <a:srcRect/>
          <a:stretch/>
        </p:blipFill>
        <p:spPr>
          <a:xfrm>
            <a:off x="9503382" y="1344929"/>
            <a:ext cx="1869664" cy="1869664"/>
          </a:xfrm>
          <a:prstGeom prst="rect">
            <a:avLst/>
          </a:prstGeom>
        </p:spPr>
      </p:pic>
      <p:pic>
        <p:nvPicPr>
          <p:cNvPr id="3" name="תמונה 2">
            <a:extLst>
              <a:ext uri="{FF2B5EF4-FFF2-40B4-BE49-F238E27FC236}">
                <a16:creationId xmlns:a16="http://schemas.microsoft.com/office/drawing/2014/main" id="{8BD12981-8602-0589-6023-5D27AE98BB90}"/>
              </a:ext>
            </a:extLst>
          </p:cNvPr>
          <p:cNvPicPr>
            <a:picLocks noChangeAspect="1"/>
          </p:cNvPicPr>
          <p:nvPr/>
        </p:nvPicPr>
        <p:blipFill>
          <a:blip r:embed="rId11"/>
          <a:stretch>
            <a:fillRect/>
          </a:stretch>
        </p:blipFill>
        <p:spPr>
          <a:xfrm>
            <a:off x="0" y="6928"/>
            <a:ext cx="3067478" cy="714475"/>
          </a:xfrm>
          <a:prstGeom prst="rect">
            <a:avLst/>
          </a:prstGeom>
        </p:spPr>
      </p:pic>
    </p:spTree>
    <p:extLst>
      <p:ext uri="{BB962C8B-B14F-4D97-AF65-F5344CB8AC3E}">
        <p14:creationId xmlns:p14="http://schemas.microsoft.com/office/powerpoint/2010/main" val="195929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85207C-B898-F8AE-AA68-AA0715690C42}"/>
              </a:ext>
            </a:extLst>
          </p:cNvPr>
          <p:cNvSpPr>
            <a:spLocks noGrp="1"/>
          </p:cNvSpPr>
          <p:nvPr>
            <p:ph type="title"/>
          </p:nvPr>
        </p:nvSpPr>
        <p:spPr>
          <a:xfrm>
            <a:off x="1447800" y="1040597"/>
            <a:ext cx="8610600" cy="1293028"/>
          </a:xfrm>
        </p:spPr>
        <p:txBody>
          <a:bodyPr>
            <a:normAutofit/>
          </a:bodyPr>
          <a:lstStyle/>
          <a:p>
            <a:pPr algn="ctr"/>
            <a:r>
              <a:rPr lang="en-US" sz="3600" dirty="0">
                <a:latin typeface="Calibri" panose="020F0502020204030204" pitchFamily="34" charset="0"/>
                <a:ea typeface="Calibri" panose="020F0502020204030204" pitchFamily="34" charset="0"/>
                <a:cs typeface="Calibri" panose="020F0502020204030204" pitchFamily="34" charset="0"/>
              </a:rPr>
              <a:t>Project Purpose</a:t>
            </a:r>
          </a:p>
        </p:txBody>
      </p:sp>
      <p:sp>
        <p:nvSpPr>
          <p:cNvPr id="3" name="מציין מיקום תוכן 2">
            <a:extLst>
              <a:ext uri="{FF2B5EF4-FFF2-40B4-BE49-F238E27FC236}">
                <a16:creationId xmlns:a16="http://schemas.microsoft.com/office/drawing/2014/main" id="{E85092A0-773C-77B4-641B-5641B5F52746}"/>
              </a:ext>
            </a:extLst>
          </p:cNvPr>
          <p:cNvSpPr>
            <a:spLocks noGrp="1"/>
          </p:cNvSpPr>
          <p:nvPr>
            <p:ph idx="1"/>
          </p:nvPr>
        </p:nvSpPr>
        <p:spPr>
          <a:xfrm>
            <a:off x="1352550" y="2333625"/>
            <a:ext cx="10153650" cy="3885060"/>
          </a:xfrm>
        </p:spPr>
        <p:txBody>
          <a:bodyPr>
            <a:normAutofit/>
          </a:bodyPr>
          <a:lstStyle/>
          <a:p>
            <a:pPr marL="0" indent="0" algn="ctr">
              <a:buNone/>
            </a:pPr>
            <a:r>
              <a:rPr lang="en-US" sz="1800" dirty="0">
                <a:latin typeface="Calibri" panose="020F0502020204030204" pitchFamily="34" charset="0"/>
                <a:ea typeface="Calibri" panose="020F0502020204030204" pitchFamily="34" charset="0"/>
                <a:cs typeface="Calibri" panose="020F0502020204030204" pitchFamily="34" charset="0"/>
              </a:rPr>
              <a:t>Creating tasks and managing them in an organized interface refers to the process of using software or an app to create and organize tasks or to-do items. This can include adding details such as a task description, due date, and priority level. </a:t>
            </a:r>
          </a:p>
        </p:txBody>
      </p:sp>
      <p:pic>
        <p:nvPicPr>
          <p:cNvPr id="4" name="תמונה 3">
            <a:extLst>
              <a:ext uri="{FF2B5EF4-FFF2-40B4-BE49-F238E27FC236}">
                <a16:creationId xmlns:a16="http://schemas.microsoft.com/office/drawing/2014/main" id="{6B95E1FD-2DE4-2F61-E353-2839E96B2E4B}"/>
              </a:ext>
            </a:extLst>
          </p:cNvPr>
          <p:cNvPicPr>
            <a:picLocks noChangeAspect="1"/>
          </p:cNvPicPr>
          <p:nvPr/>
        </p:nvPicPr>
        <p:blipFill>
          <a:blip r:embed="rId2"/>
          <a:stretch>
            <a:fillRect/>
          </a:stretch>
        </p:blipFill>
        <p:spPr>
          <a:xfrm>
            <a:off x="0" y="6928"/>
            <a:ext cx="3067478" cy="714475"/>
          </a:xfrm>
          <a:prstGeom prst="rect">
            <a:avLst/>
          </a:prstGeom>
        </p:spPr>
      </p:pic>
    </p:spTree>
    <p:extLst>
      <p:ext uri="{BB962C8B-B14F-4D97-AF65-F5344CB8AC3E}">
        <p14:creationId xmlns:p14="http://schemas.microsoft.com/office/powerpoint/2010/main" val="136406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5D1D5C-B8E2-5E37-9247-C8AE8E7534B7}"/>
              </a:ext>
            </a:extLst>
          </p:cNvPr>
          <p:cNvSpPr>
            <a:spLocks noGrp="1"/>
          </p:cNvSpPr>
          <p:nvPr>
            <p:ph type="title"/>
          </p:nvPr>
        </p:nvSpPr>
        <p:spPr>
          <a:xfrm>
            <a:off x="3752850" y="705045"/>
            <a:ext cx="3409949" cy="823912"/>
          </a:xfrm>
        </p:spPr>
        <p:txBody>
          <a:bodyPr>
            <a:normAutofit/>
          </a:bodyPr>
          <a:lstStyle/>
          <a:p>
            <a:pPr algn="l"/>
            <a:r>
              <a:rPr lang="en-US" sz="3600" dirty="0">
                <a:latin typeface="Calibri" panose="020F0502020204030204" pitchFamily="34" charset="0"/>
                <a:ea typeface="Calibri" panose="020F0502020204030204" pitchFamily="34" charset="0"/>
                <a:cs typeface="Calibri" panose="020F0502020204030204" pitchFamily="34" charset="0"/>
              </a:rPr>
              <a:t>User types</a:t>
            </a:r>
          </a:p>
        </p:txBody>
      </p:sp>
      <p:sp>
        <p:nvSpPr>
          <p:cNvPr id="3" name="מציין מיקום טקסט 2">
            <a:extLst>
              <a:ext uri="{FF2B5EF4-FFF2-40B4-BE49-F238E27FC236}">
                <a16:creationId xmlns:a16="http://schemas.microsoft.com/office/drawing/2014/main" id="{35FD4018-BE8F-9EA5-7351-1DA46DDBB5B2}"/>
              </a:ext>
            </a:extLst>
          </p:cNvPr>
          <p:cNvSpPr>
            <a:spLocks noGrp="1"/>
          </p:cNvSpPr>
          <p:nvPr>
            <p:ph type="body" idx="1"/>
          </p:nvPr>
        </p:nvSpPr>
        <p:spPr>
          <a:xfrm>
            <a:off x="628660" y="1808999"/>
            <a:ext cx="2466966" cy="6096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Administrator</a:t>
            </a:r>
          </a:p>
        </p:txBody>
      </p:sp>
      <p:sp>
        <p:nvSpPr>
          <p:cNvPr id="4" name="מציין מיקום תוכן 3">
            <a:extLst>
              <a:ext uri="{FF2B5EF4-FFF2-40B4-BE49-F238E27FC236}">
                <a16:creationId xmlns:a16="http://schemas.microsoft.com/office/drawing/2014/main" id="{FB421EDF-E2A1-DEA7-9831-E05770518B1A}"/>
              </a:ext>
            </a:extLst>
          </p:cNvPr>
          <p:cNvSpPr>
            <a:spLocks noGrp="1"/>
          </p:cNvSpPr>
          <p:nvPr>
            <p:ph sz="half" idx="2"/>
          </p:nvPr>
        </p:nvSpPr>
        <p:spPr>
          <a:xfrm>
            <a:off x="457200" y="2566566"/>
            <a:ext cx="4124325" cy="1314449"/>
          </a:xfrm>
        </p:spPr>
        <p:txBody>
          <a:bodyPr>
            <a:normAutofit/>
          </a:bodyPr>
          <a:lstStyle/>
          <a:p>
            <a:pPr marL="0" indent="0">
              <a:buNone/>
            </a:pPr>
            <a:r>
              <a:rPr lang="en-US" dirty="0">
                <a:effectLst/>
                <a:latin typeface="Calibri" panose="020F0502020204030204" pitchFamily="34" charset="0"/>
                <a:ea typeface="Calibri" panose="020F0502020204030204" pitchFamily="34" charset="0"/>
                <a:cs typeface="Calibri" panose="020F0502020204030204" pitchFamily="34" charset="0"/>
              </a:rPr>
              <a:t>a user who can manage system usage credentials and user approval.</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5" name="מציין מיקום טקסט 4">
            <a:extLst>
              <a:ext uri="{FF2B5EF4-FFF2-40B4-BE49-F238E27FC236}">
                <a16:creationId xmlns:a16="http://schemas.microsoft.com/office/drawing/2014/main" id="{E04B8FF7-DF0D-4146-3C84-D6436788F50D}"/>
              </a:ext>
            </a:extLst>
          </p:cNvPr>
          <p:cNvSpPr>
            <a:spLocks noGrp="1"/>
          </p:cNvSpPr>
          <p:nvPr>
            <p:ph type="body" sz="quarter" idx="3"/>
          </p:nvPr>
        </p:nvSpPr>
        <p:spPr>
          <a:xfrm>
            <a:off x="3695699" y="4291434"/>
            <a:ext cx="3705225" cy="59901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Maintenance man</a:t>
            </a:r>
          </a:p>
        </p:txBody>
      </p:sp>
      <p:sp>
        <p:nvSpPr>
          <p:cNvPr id="6" name="מציין מיקום תוכן 5">
            <a:extLst>
              <a:ext uri="{FF2B5EF4-FFF2-40B4-BE49-F238E27FC236}">
                <a16:creationId xmlns:a16="http://schemas.microsoft.com/office/drawing/2014/main" id="{1AAC973E-4EB8-D715-996C-53B4CC919518}"/>
              </a:ext>
            </a:extLst>
          </p:cNvPr>
          <p:cNvSpPr>
            <a:spLocks noGrp="1"/>
          </p:cNvSpPr>
          <p:nvPr>
            <p:ph sz="quarter" idx="4"/>
          </p:nvPr>
        </p:nvSpPr>
        <p:spPr>
          <a:xfrm>
            <a:off x="3543299" y="4956180"/>
            <a:ext cx="4743450" cy="1582209"/>
          </a:xfrm>
        </p:spPr>
        <p:txBody>
          <a:bodyPr>
            <a:normAutofit/>
          </a:bodyPr>
          <a:lstStyle/>
          <a:p>
            <a:pPr marL="0" indent="0">
              <a:buNone/>
            </a:pPr>
            <a:r>
              <a:rPr lang="en-US" dirty="0">
                <a:effectLst/>
                <a:latin typeface="Calibri" panose="020F0502020204030204" pitchFamily="34" charset="0"/>
                <a:ea typeface="Calibri" panose="020F0502020204030204" pitchFamily="34" charset="0"/>
                <a:cs typeface="Calibri" panose="020F0502020204030204" pitchFamily="34" charset="0"/>
              </a:rPr>
              <a:t>a user who registers for the system, receives a list of maintenance tasks and indicates the execution of the tasks. The user will be able to enter comments and add photos if necessary.</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7" name="מציין מיקום טקסט 4">
            <a:extLst>
              <a:ext uri="{FF2B5EF4-FFF2-40B4-BE49-F238E27FC236}">
                <a16:creationId xmlns:a16="http://schemas.microsoft.com/office/drawing/2014/main" id="{DA447607-811C-D5D8-FF3F-0A260693FA84}"/>
              </a:ext>
            </a:extLst>
          </p:cNvPr>
          <p:cNvSpPr txBox="1">
            <a:spLocks/>
          </p:cNvSpPr>
          <p:nvPr/>
        </p:nvSpPr>
        <p:spPr>
          <a:xfrm>
            <a:off x="7400924" y="1772710"/>
            <a:ext cx="2638425" cy="59901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latin typeface="Calibri" panose="020F0502020204030204" pitchFamily="34" charset="0"/>
                <a:ea typeface="Calibri" panose="020F0502020204030204" pitchFamily="34" charset="0"/>
                <a:cs typeface="Calibri" panose="020F0502020204030204" pitchFamily="34" charset="0"/>
              </a:rPr>
              <a:t>Manager</a:t>
            </a:r>
          </a:p>
        </p:txBody>
      </p:sp>
      <p:sp>
        <p:nvSpPr>
          <p:cNvPr id="8" name="מציין מיקום תוכן 5">
            <a:extLst>
              <a:ext uri="{FF2B5EF4-FFF2-40B4-BE49-F238E27FC236}">
                <a16:creationId xmlns:a16="http://schemas.microsoft.com/office/drawing/2014/main" id="{C052E32E-73EE-A4EE-F58A-81DDCDB881AD}"/>
              </a:ext>
            </a:extLst>
          </p:cNvPr>
          <p:cNvSpPr txBox="1">
            <a:spLocks/>
          </p:cNvSpPr>
          <p:nvPr/>
        </p:nvSpPr>
        <p:spPr>
          <a:xfrm>
            <a:off x="6991350" y="2418599"/>
            <a:ext cx="4743450" cy="1582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indent="0">
              <a:lnSpc>
                <a:spcPct val="115000"/>
              </a:lnSpc>
              <a:spcBef>
                <a:spcPts val="1200"/>
              </a:spcBef>
              <a:spcAft>
                <a:spcPts val="12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a user who can provide alerts to users to perform maintenance, set up maintenance lists, define and create a knowledge library, view the information collected, and perform database </a:t>
            </a:r>
            <a:r>
              <a:rPr lang="en-US" sz="1800" dirty="0">
                <a:latin typeface="Calibri" panose="020F0502020204030204" pitchFamily="34" charset="0"/>
                <a:ea typeface="Calibri" panose="020F0502020204030204" pitchFamily="34" charset="0"/>
                <a:cs typeface="Calibri" panose="020F0502020204030204" pitchFamily="34" charset="0"/>
              </a:rPr>
              <a:t>questioning</a:t>
            </a:r>
            <a:r>
              <a:rPr lang="en-US" sz="1800"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9" name="תמונה 8">
            <a:extLst>
              <a:ext uri="{FF2B5EF4-FFF2-40B4-BE49-F238E27FC236}">
                <a16:creationId xmlns:a16="http://schemas.microsoft.com/office/drawing/2014/main" id="{12C2B496-9E4E-89E1-BD11-07DBFB8FE6C1}"/>
              </a:ext>
            </a:extLst>
          </p:cNvPr>
          <p:cNvPicPr>
            <a:picLocks noChangeAspect="1"/>
          </p:cNvPicPr>
          <p:nvPr/>
        </p:nvPicPr>
        <p:blipFill>
          <a:blip r:embed="rId2"/>
          <a:stretch>
            <a:fillRect/>
          </a:stretch>
        </p:blipFill>
        <p:spPr>
          <a:xfrm>
            <a:off x="0" y="6928"/>
            <a:ext cx="3067478" cy="714475"/>
          </a:xfrm>
          <a:prstGeom prst="rect">
            <a:avLst/>
          </a:prstGeom>
        </p:spPr>
      </p:pic>
    </p:spTree>
    <p:extLst>
      <p:ext uri="{BB962C8B-B14F-4D97-AF65-F5344CB8AC3E}">
        <p14:creationId xmlns:p14="http://schemas.microsoft.com/office/powerpoint/2010/main" val="94061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2F4CF5A-98A5-9BE9-54DA-2FEF919C5F95}"/>
              </a:ext>
            </a:extLst>
          </p:cNvPr>
          <p:cNvSpPr>
            <a:spLocks noGrp="1"/>
          </p:cNvSpPr>
          <p:nvPr>
            <p:ph type="title"/>
          </p:nvPr>
        </p:nvSpPr>
        <p:spPr/>
        <p:txBody>
          <a:bodyPr>
            <a:norm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Administrator functionality</a:t>
            </a:r>
          </a:p>
        </p:txBody>
      </p:sp>
      <p:pic>
        <p:nvPicPr>
          <p:cNvPr id="5" name="Picture 15">
            <a:extLst>
              <a:ext uri="{FF2B5EF4-FFF2-40B4-BE49-F238E27FC236}">
                <a16:creationId xmlns:a16="http://schemas.microsoft.com/office/drawing/2014/main" id="{788471CF-C2F7-86CF-8958-D46E63C19A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bwMode="auto">
          <a:xfrm>
            <a:off x="5439434" y="1349280"/>
            <a:ext cx="5245370" cy="3702240"/>
          </a:xfrm>
          <a:prstGeom prst="rect">
            <a:avLst/>
          </a:prstGeom>
          <a:ln>
            <a:noFill/>
          </a:ln>
          <a:extLst>
            <a:ext uri="{53640926-AAD7-44D8-BBD7-CCE9431645EC}">
              <a14:shadowObscured xmlns:a14="http://schemas.microsoft.com/office/drawing/2010/main"/>
            </a:ext>
          </a:extLst>
        </p:spPr>
      </p:pic>
      <p:sp>
        <p:nvSpPr>
          <p:cNvPr id="4" name="מציין מיקום טקסט 3">
            <a:extLst>
              <a:ext uri="{FF2B5EF4-FFF2-40B4-BE49-F238E27FC236}">
                <a16:creationId xmlns:a16="http://schemas.microsoft.com/office/drawing/2014/main" id="{E04F5C2D-FAEC-95BC-4249-4AAA8377D6DB}"/>
              </a:ext>
            </a:extLst>
          </p:cNvPr>
          <p:cNvSpPr>
            <a:spLocks noGrp="1"/>
          </p:cNvSpPr>
          <p:nvPr>
            <p:ph type="body" sz="half" idx="2"/>
          </p:nvPr>
        </p:nvSpPr>
        <p:spPr>
          <a:xfrm>
            <a:off x="352425" y="3124199"/>
            <a:ext cx="4643157" cy="3181351"/>
          </a:xfrm>
        </p:spPr>
        <p:txBody>
          <a:bodyPr/>
          <a:lstStyle/>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 That user will have the ability to add new users with specific permission (maintenance\manager\administrator) – for new employees.</a:t>
            </a:r>
          </a:p>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That user can delete users for the system.</a:t>
            </a:r>
          </a:p>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 Users can update permission to existing users, in case employees are promoted.</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3" name="תמונה 2">
            <a:extLst>
              <a:ext uri="{FF2B5EF4-FFF2-40B4-BE49-F238E27FC236}">
                <a16:creationId xmlns:a16="http://schemas.microsoft.com/office/drawing/2014/main" id="{254FE010-695B-FAB9-59B9-DF5FB2AF177E}"/>
              </a:ext>
            </a:extLst>
          </p:cNvPr>
          <p:cNvPicPr>
            <a:picLocks noChangeAspect="1"/>
          </p:cNvPicPr>
          <p:nvPr/>
        </p:nvPicPr>
        <p:blipFill>
          <a:blip r:embed="rId3"/>
          <a:stretch>
            <a:fillRect/>
          </a:stretch>
        </p:blipFill>
        <p:spPr>
          <a:xfrm>
            <a:off x="0" y="6928"/>
            <a:ext cx="3067478" cy="714475"/>
          </a:xfrm>
          <a:prstGeom prst="rect">
            <a:avLst/>
          </a:prstGeom>
        </p:spPr>
      </p:pic>
    </p:spTree>
    <p:extLst>
      <p:ext uri="{BB962C8B-B14F-4D97-AF65-F5344CB8AC3E}">
        <p14:creationId xmlns:p14="http://schemas.microsoft.com/office/powerpoint/2010/main" val="180207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B87D74-32AA-8A56-E212-56B77DC27519}"/>
              </a:ext>
            </a:extLst>
          </p:cNvPr>
          <p:cNvSpPr>
            <a:spLocks noGrp="1"/>
          </p:cNvSpPr>
          <p:nvPr>
            <p:ph type="title"/>
          </p:nvPr>
        </p:nvSpPr>
        <p:spPr>
          <a:xfrm>
            <a:off x="247650" y="-96869"/>
            <a:ext cx="4398038" cy="1821918"/>
          </a:xfrm>
        </p:spPr>
        <p:txBody>
          <a:bodyPr>
            <a:norm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Manager functionality</a:t>
            </a:r>
          </a:p>
        </p:txBody>
      </p:sp>
      <p:pic>
        <p:nvPicPr>
          <p:cNvPr id="5" name="Picture 8">
            <a:extLst>
              <a:ext uri="{FF2B5EF4-FFF2-40B4-BE49-F238E27FC236}">
                <a16:creationId xmlns:a16="http://schemas.microsoft.com/office/drawing/2014/main" id="{834F554F-064F-E6D6-BEF1-32EAA922BD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5784" y="1346104"/>
            <a:ext cx="5232669" cy="3708591"/>
          </a:xfrm>
          <a:prstGeom prst="rect">
            <a:avLst/>
          </a:prstGeom>
        </p:spPr>
      </p:pic>
      <p:sp>
        <p:nvSpPr>
          <p:cNvPr id="4" name="מציין מיקום טקסט 3">
            <a:extLst>
              <a:ext uri="{FF2B5EF4-FFF2-40B4-BE49-F238E27FC236}">
                <a16:creationId xmlns:a16="http://schemas.microsoft.com/office/drawing/2014/main" id="{720D95EE-E99D-BD3B-B187-9F39922B305B}"/>
              </a:ext>
            </a:extLst>
          </p:cNvPr>
          <p:cNvSpPr>
            <a:spLocks noGrp="1"/>
          </p:cNvSpPr>
          <p:nvPr>
            <p:ph type="body" sz="half" idx="2"/>
          </p:nvPr>
        </p:nvSpPr>
        <p:spPr>
          <a:xfrm>
            <a:off x="247650" y="2517370"/>
            <a:ext cx="4552950" cy="3295651"/>
          </a:xfrm>
        </p:spPr>
        <p:txBody>
          <a:bodyPr>
            <a:noAutofit/>
          </a:bodyPr>
          <a:lstStyle/>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On the main page see all open missions to his day</a:t>
            </a:r>
          </a:p>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Users will assign any mission to maintenance users base </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 on their availability, location, and skills.</a:t>
            </a:r>
          </a:p>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 On another page User will review all failed missions &amp; figure out how to fix them – </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effectLst/>
                <a:latin typeface="Calibri" panose="020F0502020204030204" pitchFamily="34" charset="0"/>
                <a:ea typeface="Calibri" panose="020F0502020204030204" pitchFamily="34" charset="0"/>
                <a:cs typeface="Calibri" panose="020F0502020204030204" pitchFamily="34" charset="0"/>
              </a:rPr>
              <a:t>Re-assign to relevant users.</a:t>
            </a:r>
          </a:p>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User add &amp; update Knowledge page that contains all maintenance missions that include all subtasks to each mission, Tools that needed to be complete, User guide to new employees, etc.</a:t>
            </a:r>
          </a:p>
          <a:p>
            <a:pPr marL="285750" indent="-285750">
              <a:buFont typeface="Wingdings" panose="05000000000000000000" pitchFamily="2" charset="2"/>
              <a:buChar char="v"/>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pic>
        <p:nvPicPr>
          <p:cNvPr id="3" name="תמונה 2">
            <a:extLst>
              <a:ext uri="{FF2B5EF4-FFF2-40B4-BE49-F238E27FC236}">
                <a16:creationId xmlns:a16="http://schemas.microsoft.com/office/drawing/2014/main" id="{ED1FFE33-5C77-15ED-FCF2-B2901A728B39}"/>
              </a:ext>
            </a:extLst>
          </p:cNvPr>
          <p:cNvPicPr>
            <a:picLocks noChangeAspect="1"/>
          </p:cNvPicPr>
          <p:nvPr/>
        </p:nvPicPr>
        <p:blipFill>
          <a:blip r:embed="rId3"/>
          <a:stretch>
            <a:fillRect/>
          </a:stretch>
        </p:blipFill>
        <p:spPr>
          <a:xfrm>
            <a:off x="0" y="6928"/>
            <a:ext cx="3067478" cy="714475"/>
          </a:xfrm>
          <a:prstGeom prst="rect">
            <a:avLst/>
          </a:prstGeom>
        </p:spPr>
      </p:pic>
    </p:spTree>
    <p:extLst>
      <p:ext uri="{BB962C8B-B14F-4D97-AF65-F5344CB8AC3E}">
        <p14:creationId xmlns:p14="http://schemas.microsoft.com/office/powerpoint/2010/main" val="223043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B87D74-32AA-8A56-E212-56B77DC27519}"/>
              </a:ext>
            </a:extLst>
          </p:cNvPr>
          <p:cNvSpPr>
            <a:spLocks noGrp="1"/>
          </p:cNvSpPr>
          <p:nvPr>
            <p:ph type="title"/>
          </p:nvPr>
        </p:nvSpPr>
        <p:spPr>
          <a:xfrm>
            <a:off x="552450" y="1647825"/>
            <a:ext cx="4114800" cy="1162050"/>
          </a:xfrm>
        </p:spPr>
        <p:txBody>
          <a:bodyPr>
            <a:norm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user functionality</a:t>
            </a:r>
          </a:p>
        </p:txBody>
      </p:sp>
      <p:sp>
        <p:nvSpPr>
          <p:cNvPr id="4" name="מציין מיקום טקסט 3">
            <a:extLst>
              <a:ext uri="{FF2B5EF4-FFF2-40B4-BE49-F238E27FC236}">
                <a16:creationId xmlns:a16="http://schemas.microsoft.com/office/drawing/2014/main" id="{720D95EE-E99D-BD3B-B187-9F39922B305B}"/>
              </a:ext>
            </a:extLst>
          </p:cNvPr>
          <p:cNvSpPr>
            <a:spLocks noGrp="1"/>
          </p:cNvSpPr>
          <p:nvPr>
            <p:ph type="body" sz="half" idx="2"/>
          </p:nvPr>
        </p:nvSpPr>
        <p:spPr>
          <a:xfrm>
            <a:off x="182139" y="2924175"/>
            <a:ext cx="4991100" cy="3086100"/>
          </a:xfrm>
        </p:spPr>
        <p:txBody>
          <a:bodyPr>
            <a:noAutofit/>
          </a:bodyPr>
          <a:lstStyle/>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Arial" panose="020B0604020202020204" pitchFamily="34" charset="0"/>
              </a:rPr>
              <a:t>On the main page, the user will see all of his daily missions by the order of their arrival.</a:t>
            </a:r>
          </a:p>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Arial" panose="020B0604020202020204" pitchFamily="34" charset="0"/>
              </a:rPr>
              <a:t>  When clicking on the "starting first mission" button, the system will navigate the user to the mission's location.</a:t>
            </a:r>
          </a:p>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Arial" panose="020B0604020202020204" pitchFamily="34" charset="0"/>
              </a:rPr>
              <a:t> The user can check all of the subtasks.</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6000"/>
              </a:lnSpc>
              <a:spcBef>
                <a:spcPts val="0"/>
              </a:spcBef>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Arial" panose="020B0604020202020204" pitchFamily="34" charset="0"/>
              </a:rPr>
              <a:t> Users will repeat this process for the rest of the day or when all the missions are accomplished.</a:t>
            </a:r>
          </a:p>
          <a:p>
            <a:pPr marL="342900" marR="0" lvl="0" indent="-342900" algn="l" rtl="0">
              <a:lnSpc>
                <a:spcPct val="106000"/>
              </a:lnSpc>
              <a:spcBef>
                <a:spcPts val="0"/>
              </a:spcBef>
              <a:spcAft>
                <a:spcPts val="0"/>
              </a:spcAft>
              <a:buFont typeface="Wingdings" panose="05000000000000000000" pitchFamily="2" charset="2"/>
              <a:buChar char="v"/>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4">
            <a:extLst>
              <a:ext uri="{FF2B5EF4-FFF2-40B4-BE49-F238E27FC236}">
                <a16:creationId xmlns:a16="http://schemas.microsoft.com/office/drawing/2014/main" id="{89283A2C-6BF4-FAB0-BAC7-782E1155D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294" y="3686176"/>
            <a:ext cx="4217567" cy="3009900"/>
          </a:xfrm>
          <a:prstGeom prst="rect">
            <a:avLst/>
          </a:prstGeom>
        </p:spPr>
      </p:pic>
      <p:pic>
        <p:nvPicPr>
          <p:cNvPr id="8" name="Picture 5">
            <a:extLst>
              <a:ext uri="{FF2B5EF4-FFF2-40B4-BE49-F238E27FC236}">
                <a16:creationId xmlns:a16="http://schemas.microsoft.com/office/drawing/2014/main" id="{3B3D3948-3892-D5A0-F07E-4C362726B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239" y="540636"/>
            <a:ext cx="4248775" cy="3009900"/>
          </a:xfrm>
          <a:prstGeom prst="rect">
            <a:avLst/>
          </a:prstGeom>
        </p:spPr>
      </p:pic>
      <p:pic>
        <p:nvPicPr>
          <p:cNvPr id="5" name="תמונה 4">
            <a:extLst>
              <a:ext uri="{FF2B5EF4-FFF2-40B4-BE49-F238E27FC236}">
                <a16:creationId xmlns:a16="http://schemas.microsoft.com/office/drawing/2014/main" id="{7153E022-F92D-0B3F-A175-36671A355174}"/>
              </a:ext>
            </a:extLst>
          </p:cNvPr>
          <p:cNvPicPr>
            <a:picLocks noChangeAspect="1"/>
          </p:cNvPicPr>
          <p:nvPr/>
        </p:nvPicPr>
        <p:blipFill>
          <a:blip r:embed="rId4"/>
          <a:stretch>
            <a:fillRect/>
          </a:stretch>
        </p:blipFill>
        <p:spPr>
          <a:xfrm>
            <a:off x="0" y="6928"/>
            <a:ext cx="3067478" cy="714475"/>
          </a:xfrm>
          <a:prstGeom prst="rect">
            <a:avLst/>
          </a:prstGeom>
        </p:spPr>
      </p:pic>
    </p:spTree>
    <p:extLst>
      <p:ext uri="{BB962C8B-B14F-4D97-AF65-F5344CB8AC3E}">
        <p14:creationId xmlns:p14="http://schemas.microsoft.com/office/powerpoint/2010/main" val="126736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87925F-6BDB-40A9-E66B-10A2783C1081}"/>
              </a:ext>
            </a:extLst>
          </p:cNvPr>
          <p:cNvSpPr>
            <a:spLocks noGrp="1"/>
          </p:cNvSpPr>
          <p:nvPr>
            <p:ph type="title"/>
          </p:nvPr>
        </p:nvSpPr>
        <p:spPr>
          <a:xfrm>
            <a:off x="4976028" y="965200"/>
            <a:ext cx="6170943" cy="4329641"/>
          </a:xfrm>
        </p:spPr>
        <p:txBody>
          <a:bodyPr vert="horz" lIns="91440" tIns="45720" rIns="91440" bIns="45720" rtlCol="0" anchor="ctr">
            <a:normAutofit/>
          </a:bodyPr>
          <a:lstStyle/>
          <a:p>
            <a:pPr algn="l"/>
            <a:r>
              <a:rPr lang="en-US" sz="3600" dirty="0">
                <a:latin typeface="Calibri" panose="020F0502020204030204" pitchFamily="34" charset="0"/>
                <a:ea typeface="Calibri" panose="020F0502020204030204" pitchFamily="34" charset="0"/>
                <a:cs typeface="Calibri" panose="020F0502020204030204" pitchFamily="34" charset="0"/>
              </a:rPr>
              <a:t>Usage &amp; Functionality</a:t>
            </a:r>
          </a:p>
        </p:txBody>
      </p:sp>
      <p:pic>
        <p:nvPicPr>
          <p:cNvPr id="3" name="תמונה 2">
            <a:extLst>
              <a:ext uri="{FF2B5EF4-FFF2-40B4-BE49-F238E27FC236}">
                <a16:creationId xmlns:a16="http://schemas.microsoft.com/office/drawing/2014/main" id="{3F43081A-5B95-65EB-156F-F6D74AAEF288}"/>
              </a:ext>
            </a:extLst>
          </p:cNvPr>
          <p:cNvPicPr>
            <a:picLocks noChangeAspect="1"/>
          </p:cNvPicPr>
          <p:nvPr/>
        </p:nvPicPr>
        <p:blipFill>
          <a:blip r:embed="rId2"/>
          <a:stretch>
            <a:fillRect/>
          </a:stretch>
        </p:blipFill>
        <p:spPr>
          <a:xfrm>
            <a:off x="0" y="6928"/>
            <a:ext cx="3067478" cy="714475"/>
          </a:xfrm>
          <a:prstGeom prst="rect">
            <a:avLst/>
          </a:prstGeom>
        </p:spPr>
      </p:pic>
    </p:spTree>
    <p:extLst>
      <p:ext uri="{BB962C8B-B14F-4D97-AF65-F5344CB8AC3E}">
        <p14:creationId xmlns:p14="http://schemas.microsoft.com/office/powerpoint/2010/main" val="29631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36D392B0-B39C-8BC2-DDC3-2DCBF781A993}"/>
              </a:ext>
            </a:extLst>
          </p:cNvPr>
          <p:cNvSpPr>
            <a:spLocks noGrp="1"/>
          </p:cNvSpPr>
          <p:nvPr>
            <p:ph type="body" sz="half" idx="2"/>
          </p:nvPr>
        </p:nvSpPr>
        <p:spPr>
          <a:xfrm>
            <a:off x="6699885" y="540128"/>
            <a:ext cx="3159009" cy="629366"/>
          </a:xfrm>
        </p:spPr>
        <p:txBody>
          <a:bodyPr>
            <a:no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Add new user</a:t>
            </a:r>
          </a:p>
        </p:txBody>
      </p:sp>
      <p:sp>
        <p:nvSpPr>
          <p:cNvPr id="10" name="תיבת טקסט 9">
            <a:extLst>
              <a:ext uri="{FF2B5EF4-FFF2-40B4-BE49-F238E27FC236}">
                <a16:creationId xmlns:a16="http://schemas.microsoft.com/office/drawing/2014/main" id="{F58204F2-E2F8-AB61-A861-BA00FB7670EB}"/>
              </a:ext>
            </a:extLst>
          </p:cNvPr>
          <p:cNvSpPr txBox="1"/>
          <p:nvPr/>
        </p:nvSpPr>
        <p:spPr>
          <a:xfrm>
            <a:off x="2181259" y="1360659"/>
            <a:ext cx="2162175"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The interface:</a:t>
            </a:r>
          </a:p>
        </p:txBody>
      </p:sp>
      <p:pic>
        <p:nvPicPr>
          <p:cNvPr id="16" name="תמונה 15">
            <a:extLst>
              <a:ext uri="{FF2B5EF4-FFF2-40B4-BE49-F238E27FC236}">
                <a16:creationId xmlns:a16="http://schemas.microsoft.com/office/drawing/2014/main" id="{87032B16-A274-26F8-190E-746A4731BB41}"/>
              </a:ext>
            </a:extLst>
          </p:cNvPr>
          <p:cNvPicPr>
            <a:picLocks noChangeAspect="1"/>
          </p:cNvPicPr>
          <p:nvPr/>
        </p:nvPicPr>
        <p:blipFill>
          <a:blip r:embed="rId2"/>
          <a:stretch>
            <a:fillRect/>
          </a:stretch>
        </p:blipFill>
        <p:spPr>
          <a:xfrm>
            <a:off x="4602145" y="1360659"/>
            <a:ext cx="5974169" cy="4965976"/>
          </a:xfrm>
          <a:prstGeom prst="rect">
            <a:avLst/>
          </a:prstGeom>
        </p:spPr>
      </p:pic>
      <p:pic>
        <p:nvPicPr>
          <p:cNvPr id="2" name="תמונה 1">
            <a:extLst>
              <a:ext uri="{FF2B5EF4-FFF2-40B4-BE49-F238E27FC236}">
                <a16:creationId xmlns:a16="http://schemas.microsoft.com/office/drawing/2014/main" id="{36C5BDD7-A3D5-D297-E70A-6DEE29E13AC5}"/>
              </a:ext>
            </a:extLst>
          </p:cNvPr>
          <p:cNvPicPr>
            <a:picLocks noChangeAspect="1"/>
          </p:cNvPicPr>
          <p:nvPr/>
        </p:nvPicPr>
        <p:blipFill>
          <a:blip r:embed="rId3"/>
          <a:stretch>
            <a:fillRect/>
          </a:stretch>
        </p:blipFill>
        <p:spPr>
          <a:xfrm>
            <a:off x="0" y="6928"/>
            <a:ext cx="3067478" cy="714475"/>
          </a:xfrm>
          <a:prstGeom prst="rect">
            <a:avLst/>
          </a:prstGeom>
        </p:spPr>
      </p:pic>
    </p:spTree>
    <p:extLst>
      <p:ext uri="{BB962C8B-B14F-4D97-AF65-F5344CB8AC3E}">
        <p14:creationId xmlns:p14="http://schemas.microsoft.com/office/powerpoint/2010/main" val="2416683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צפחה">
  <a:themeElements>
    <a:clrScheme name="צפחה">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צפחה">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צפחה">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docProps/app.xml><?xml version="1.0" encoding="utf-8"?>
<Properties xmlns="http://schemas.openxmlformats.org/officeDocument/2006/extended-properties" xmlns:vt="http://schemas.openxmlformats.org/officeDocument/2006/docPropsVTypes">
  <Template>TM04033929[[fn=צפחה]]</Template>
  <TotalTime>1067</TotalTime>
  <Words>640</Words>
  <Application>Microsoft Office PowerPoint</Application>
  <PresentationFormat>מסך רחב</PresentationFormat>
  <Paragraphs>57</Paragraphs>
  <Slides>22</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22</vt:i4>
      </vt:variant>
    </vt:vector>
  </HeadingPairs>
  <TitlesOfParts>
    <vt:vector size="28" baseType="lpstr">
      <vt:lpstr>Arial</vt:lpstr>
      <vt:lpstr>Calibri</vt:lpstr>
      <vt:lpstr>Calisto MT</vt:lpstr>
      <vt:lpstr>Wingdings</vt:lpstr>
      <vt:lpstr>Wingdings 2</vt:lpstr>
      <vt:lpstr>צפחה</vt:lpstr>
      <vt:lpstr>Maintenance project</vt:lpstr>
      <vt:lpstr>introduction</vt:lpstr>
      <vt:lpstr>Project Purpose</vt:lpstr>
      <vt:lpstr>User types</vt:lpstr>
      <vt:lpstr>Administrator functionality</vt:lpstr>
      <vt:lpstr>Manager functionality</vt:lpstr>
      <vt:lpstr>user functionality</vt:lpstr>
      <vt:lpstr>Usage &amp; Functionality</vt:lpstr>
      <vt:lpstr>מצגת של PowerPoint‏</vt:lpstr>
      <vt:lpstr>מצגת של PowerPoint‏</vt:lpstr>
      <vt:lpstr>מצגת של PowerPoint‏</vt:lpstr>
      <vt:lpstr>מצגת של PowerPoint‏</vt:lpstr>
      <vt:lpstr>Add a new task</vt:lpstr>
      <vt:lpstr>Add a new location</vt:lpstr>
      <vt:lpstr>Map with tasks</vt:lpstr>
      <vt:lpstr>Validations &amp; processes</vt:lpstr>
      <vt:lpstr>מצגת של PowerPoint‏</vt:lpstr>
      <vt:lpstr>מצגת של PowerPoint‏</vt:lpstr>
      <vt:lpstr>מצגת של PowerPoint‏</vt:lpstr>
      <vt:lpstr>The structure of the database</vt:lpstr>
      <vt:lpstr>Summary of the project</vt:lpstr>
      <vt:lpstr>Languages, Frameworks &amp; Libraries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Maintenance project</dc:title>
  <dc:creator>yuval shavit</dc:creator>
  <cp:lastModifiedBy>Yosef Cohen</cp:lastModifiedBy>
  <cp:revision>30</cp:revision>
  <dcterms:created xsi:type="dcterms:W3CDTF">2023-01-13T14:45:55Z</dcterms:created>
  <dcterms:modified xsi:type="dcterms:W3CDTF">2023-07-04T11:02:00Z</dcterms:modified>
</cp:coreProperties>
</file>