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2" r:id="rId1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131B3052-C2FB-4449-AA5E-405030FD02E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69"/>
            <p14:sldId id="270"/>
            <p14:sldId id="267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6440-EDE7-40B4-942E-5A78BA7AEFE5}" type="datetimeFigureOut">
              <a:rPr lang="he-IL" smtClean="0"/>
              <a:t>י"ג/טבת/תשפ"ד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9BBD-28D2-43CC-872E-336812A289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625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6440-EDE7-40B4-942E-5A78BA7AEFE5}" type="datetimeFigureOut">
              <a:rPr lang="he-IL" smtClean="0"/>
              <a:t>י"ג/טבת/תשפ"ד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9BBD-28D2-43CC-872E-336812A289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021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6440-EDE7-40B4-942E-5A78BA7AEFE5}" type="datetimeFigureOut">
              <a:rPr lang="he-IL" smtClean="0"/>
              <a:t>י"ג/טבת/תשפ"ד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9BBD-28D2-43CC-872E-336812A289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365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6440-EDE7-40B4-942E-5A78BA7AEFE5}" type="datetimeFigureOut">
              <a:rPr lang="he-IL" smtClean="0"/>
              <a:t>י"ג/טבת/תשפ"ד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9BBD-28D2-43CC-872E-336812A289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819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6440-EDE7-40B4-942E-5A78BA7AEFE5}" type="datetimeFigureOut">
              <a:rPr lang="he-IL" smtClean="0"/>
              <a:t>י"ג/טבת/תשפ"ד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9BBD-28D2-43CC-872E-336812A289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531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6440-EDE7-40B4-942E-5A78BA7AEFE5}" type="datetimeFigureOut">
              <a:rPr lang="he-IL" smtClean="0"/>
              <a:t>י"ג/טבת/תשפ"ד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9BBD-28D2-43CC-872E-336812A289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03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6440-EDE7-40B4-942E-5A78BA7AEFE5}" type="datetimeFigureOut">
              <a:rPr lang="he-IL" smtClean="0"/>
              <a:t>י"ג/טבת/תשפ"ד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9BBD-28D2-43CC-872E-336812A289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352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6440-EDE7-40B4-942E-5A78BA7AEFE5}" type="datetimeFigureOut">
              <a:rPr lang="he-IL" smtClean="0"/>
              <a:t>י"ג/טבת/תשפ"ד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9BBD-28D2-43CC-872E-336812A289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225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6440-EDE7-40B4-942E-5A78BA7AEFE5}" type="datetimeFigureOut">
              <a:rPr lang="he-IL" smtClean="0"/>
              <a:t>י"ג/טבת/תשפ"ד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9BBD-28D2-43CC-872E-336812A289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871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6440-EDE7-40B4-942E-5A78BA7AEFE5}" type="datetimeFigureOut">
              <a:rPr lang="he-IL" smtClean="0"/>
              <a:t>י"ג/טבת/תשפ"ד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9BBD-28D2-43CC-872E-336812A289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349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6440-EDE7-40B4-942E-5A78BA7AEFE5}" type="datetimeFigureOut">
              <a:rPr lang="he-IL" smtClean="0"/>
              <a:t>י"ג/טבת/תשפ"ד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9BBD-28D2-43CC-872E-336812A289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029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46440-EDE7-40B4-942E-5A78BA7AEFE5}" type="datetimeFigureOut">
              <a:rPr lang="he-IL" smtClean="0"/>
              <a:t>י"ג/טבת/תשפ"ד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A9BBD-28D2-43CC-872E-336812A289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666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800582" y="926263"/>
            <a:ext cx="2688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0099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Best4me</a:t>
            </a:r>
            <a:endParaRPr lang="he-IL" sz="5400" b="0" cap="none" spc="0" dirty="0">
              <a:ln w="0"/>
              <a:solidFill>
                <a:srgbClr val="0099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2814" y="2222241"/>
            <a:ext cx="50455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Full stack project</a:t>
            </a:r>
            <a:endParaRPr lang="he-IL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963886" y="3241221"/>
            <a:ext cx="645795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מגישה: אלינור </a:t>
            </a:r>
            <a:r>
              <a:rPr lang="he-IL" dirty="0" err="1" smtClean="0"/>
              <a:t>זלוגין</a:t>
            </a:r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מנחים: מארק ישראל, טל </a:t>
            </a:r>
            <a:r>
              <a:rPr lang="he-IL" dirty="0" err="1" smtClean="0"/>
              <a:t>גומעי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182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516" y="3224893"/>
            <a:ext cx="7169376" cy="3428999"/>
          </a:xfrm>
          <a:prstGeom prst="rect">
            <a:avLst/>
          </a:prstGeom>
        </p:spPr>
      </p:pic>
      <p:sp>
        <p:nvSpPr>
          <p:cNvPr id="5" name="Google Shape;144;p22"/>
          <p:cNvSpPr txBox="1">
            <a:spLocks noGrp="1"/>
          </p:cNvSpPr>
          <p:nvPr>
            <p:ph type="title"/>
          </p:nvPr>
        </p:nvSpPr>
        <p:spPr>
          <a:xfrm>
            <a:off x="1340669" y="739372"/>
            <a:ext cx="10066122" cy="1105757"/>
          </a:xfrm>
          <a:prstGeom prst="ellipse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he-IL" sz="4800" dirty="0" smtClean="0">
                <a:solidFill>
                  <a:srgbClr val="009999"/>
                </a:solidFill>
                <a:ea typeface="+mj-ea"/>
                <a:cs typeface="+mj-cs"/>
              </a:rPr>
              <a:t>העמוד של נציג הארגון (</a:t>
            </a:r>
            <a:r>
              <a:rPr lang="he-IL" sz="4800" dirty="0" err="1" smtClean="0">
                <a:solidFill>
                  <a:srgbClr val="009999"/>
                </a:solidFill>
                <a:ea typeface="+mj-ea"/>
                <a:cs typeface="+mj-cs"/>
              </a:rPr>
              <a:t>אדמין</a:t>
            </a:r>
            <a:r>
              <a:rPr lang="he-IL" sz="4800" dirty="0" smtClean="0">
                <a:solidFill>
                  <a:srgbClr val="009999"/>
                </a:solidFill>
                <a:ea typeface="+mj-ea"/>
                <a:cs typeface="+mj-cs"/>
              </a:rPr>
              <a:t>)</a:t>
            </a:r>
            <a:br>
              <a:rPr lang="he-IL" sz="4800" dirty="0" smtClean="0">
                <a:solidFill>
                  <a:srgbClr val="009999"/>
                </a:solidFill>
                <a:ea typeface="+mj-ea"/>
                <a:cs typeface="+mj-cs"/>
              </a:rPr>
            </a:br>
            <a:endParaRPr lang="en-US" sz="4800" kern="1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3057" y="1980670"/>
            <a:ext cx="7543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כל עוגה מייצגת שאלה שבה ניתן לראות את חלוקת התשובות של העובדים.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0" y="2433636"/>
            <a:ext cx="4076700" cy="4505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5221" y="1159329"/>
            <a:ext cx="12001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צד לקוח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487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407" y="3324905"/>
            <a:ext cx="5905500" cy="3228975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3711470" y="310877"/>
            <a:ext cx="486703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3600" dirty="0">
                <a:solidFill>
                  <a:srgbClr val="009999"/>
                </a:solidFill>
                <a:ea typeface="+mj-ea"/>
                <a:cs typeface="+mj-cs"/>
              </a:rPr>
              <a:t>עמוד לשליחת מיילים לעובדים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9082"/>
            <a:ext cx="4147457" cy="35689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9964" y="1518558"/>
            <a:ext cx="81397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שליחת קובץ אקסל המכיל את המיילים של העובדים לשרת, על מנת שיישלח להם מיילים.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59278" y="901808"/>
            <a:ext cx="11756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צד לקוח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041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422665" y="310877"/>
            <a:ext cx="744466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3600" dirty="0" smtClean="0">
                <a:solidFill>
                  <a:srgbClr val="009999"/>
                </a:solidFill>
                <a:ea typeface="+mj-ea"/>
                <a:cs typeface="+mj-cs"/>
              </a:rPr>
              <a:t>עיבוד קובץ שנשלח כולל שליחת מיילים בשרת</a:t>
            </a:r>
            <a:endParaRPr lang="he-IL" sz="3600" dirty="0">
              <a:solidFill>
                <a:srgbClr val="009999"/>
              </a:solidFill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1" y="1297569"/>
            <a:ext cx="87112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עוברים על כל רשומה בקובץ ועליה מפעילים פונקציה לשליחת </a:t>
            </a:r>
            <a:r>
              <a:rPr lang="he-IL" dirty="0" smtClean="0"/>
              <a:t>מיילים </a:t>
            </a:r>
            <a:r>
              <a:rPr lang="he-IL" dirty="0" smtClean="0"/>
              <a:t>(הסבר דף הבא</a:t>
            </a:r>
            <a:r>
              <a:rPr lang="he-IL" dirty="0" smtClean="0"/>
              <a:t>).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322" y="2194396"/>
            <a:ext cx="4583678" cy="457626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65" y="3200400"/>
            <a:ext cx="5758721" cy="3446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9714" y="971550"/>
            <a:ext cx="1249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צד שרת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58529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325" y="2397911"/>
            <a:ext cx="4257675" cy="446008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940" y="4219575"/>
            <a:ext cx="5810250" cy="1733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4257" y="3326130"/>
            <a:ext cx="46863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קבלת מייל אישי המכיל את שם המשתמש והסיסמא ולינק למילוי השאלון (</a:t>
            </a:r>
            <a:r>
              <a:rPr lang="en-US" dirty="0" smtClean="0"/>
              <a:t>google forms</a:t>
            </a:r>
            <a:r>
              <a:rPr lang="he-IL" dirty="0" smtClean="0"/>
              <a:t>) 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4650923" y="285289"/>
            <a:ext cx="698034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שימוש ב-</a:t>
            </a:r>
            <a:r>
              <a:rPr lang="en-US" dirty="0" err="1" smtClean="0"/>
              <a:t>nodemailer</a:t>
            </a:r>
            <a:r>
              <a:rPr lang="he-IL" dirty="0" smtClean="0"/>
              <a:t> לשליחת מיילים מהשרת.</a:t>
            </a:r>
          </a:p>
          <a:p>
            <a:endParaRPr lang="he-IL" dirty="0"/>
          </a:p>
          <a:p>
            <a:r>
              <a:rPr lang="he-IL" dirty="0" smtClean="0"/>
              <a:t>חשוב לציין שכדי שיהיה ניתן לשלוח מיילים צריך ליצור מייל ולתת הרשאה לאפליקציה לעשות שימוש במייל זה דרך הגדרות של האתר בו נוצר המייל.</a:t>
            </a:r>
          </a:p>
          <a:p>
            <a:endParaRPr lang="he-IL" dirty="0"/>
          </a:p>
          <a:p>
            <a:r>
              <a:rPr lang="he-IL" dirty="0" smtClean="0"/>
              <a:t>כמו כן נשמור את פרטי העובד בבסיס הנתונים.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979714" y="971550"/>
            <a:ext cx="1249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צד שרת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94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069520" y="441506"/>
            <a:ext cx="606929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3600" dirty="0">
                <a:solidFill>
                  <a:srgbClr val="009999"/>
                </a:solidFill>
                <a:ea typeface="+mj-ea"/>
                <a:cs typeface="+mj-cs"/>
              </a:rPr>
              <a:t>הכנסת פרטי המשתמש לבסיס הנתונים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3357" y="1355271"/>
            <a:ext cx="498837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לכל משתמש ניצור </a:t>
            </a:r>
            <a:r>
              <a:rPr lang="en-US" dirty="0" smtClean="0"/>
              <a:t>ID</a:t>
            </a:r>
            <a:r>
              <a:rPr lang="he-IL" dirty="0" smtClean="0"/>
              <a:t> רנדומאלי.</a:t>
            </a:r>
          </a:p>
          <a:p>
            <a:endParaRPr lang="he-IL" dirty="0" smtClean="0"/>
          </a:p>
          <a:p>
            <a:r>
              <a:rPr lang="he-IL" dirty="0" smtClean="0"/>
              <a:t>מבצעים שאילתת </a:t>
            </a:r>
            <a:r>
              <a:rPr lang="en-US" dirty="0" smtClean="0"/>
              <a:t>insert</a:t>
            </a:r>
            <a:r>
              <a:rPr lang="he-IL" dirty="0" smtClean="0"/>
              <a:t> ב-</a:t>
            </a:r>
            <a:r>
              <a:rPr lang="en-US" dirty="0" smtClean="0"/>
              <a:t>SQL</a:t>
            </a:r>
            <a:r>
              <a:rPr lang="he-IL" dirty="0" smtClean="0"/>
              <a:t> עבור בסיס הנתונים </a:t>
            </a:r>
            <a:r>
              <a:rPr lang="en-US" dirty="0" err="1" smtClean="0"/>
              <a:t>postgreSQL</a:t>
            </a:r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107" y="3109597"/>
            <a:ext cx="8420100" cy="3667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9714" y="1200150"/>
            <a:ext cx="11266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צד שרת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640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6" y="4571650"/>
            <a:ext cx="8567057" cy="2078255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3107598" y="514983"/>
            <a:ext cx="682590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3600" dirty="0" smtClean="0">
                <a:solidFill>
                  <a:srgbClr val="009999"/>
                </a:solidFill>
                <a:ea typeface="+mj-ea"/>
                <a:cs typeface="+mj-cs"/>
              </a:rPr>
              <a:t>סטטוס אודות שליחת המייל ומילוי השאלון</a:t>
            </a:r>
            <a:endParaRPr lang="he-IL" sz="3600" dirty="0">
              <a:solidFill>
                <a:srgbClr val="009999"/>
              </a:solidFill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4307" y="1684620"/>
            <a:ext cx="5633357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בעמוד זה יוכל </a:t>
            </a:r>
            <a:r>
              <a:rPr lang="he-IL" dirty="0" err="1" smtClean="0"/>
              <a:t>האדמין</a:t>
            </a:r>
            <a:r>
              <a:rPr lang="he-IL" dirty="0" smtClean="0"/>
              <a:t> לראות מי מהעובדים קיבל מייל ומתי הוא נשלח, כמו כן יוכל לעקוב אחר מילוי השאלונים תחת שדה הסטטוס. </a:t>
            </a:r>
            <a:endParaRPr lang="he-IL" dirty="0"/>
          </a:p>
          <a:p>
            <a:endParaRPr lang="he-IL" dirty="0" smtClean="0"/>
          </a:p>
          <a:p>
            <a:r>
              <a:rPr lang="he-IL" dirty="0" smtClean="0"/>
              <a:t>סינון העובדים שקיבלו מייל מבסיס הנתונים מתבצעת על ידי ה-</a:t>
            </a:r>
            <a:r>
              <a:rPr lang="en-US" dirty="0" smtClean="0"/>
              <a:t>ID</a:t>
            </a:r>
            <a:r>
              <a:rPr lang="he-IL" dirty="0" smtClean="0"/>
              <a:t> של </a:t>
            </a:r>
            <a:r>
              <a:rPr lang="he-IL" dirty="0" err="1" smtClean="0"/>
              <a:t>האדמין</a:t>
            </a:r>
            <a:r>
              <a:rPr lang="he-IL" dirty="0" smtClean="0"/>
              <a:t>, כלומר נראה רק את העובדים השייכים לחברה.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0" y="2764427"/>
            <a:ext cx="3905250" cy="40935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2564" y="1020536"/>
            <a:ext cx="15348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צד לקוח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833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537667" y="670104"/>
            <a:ext cx="645561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3600" dirty="0" smtClean="0">
                <a:solidFill>
                  <a:srgbClr val="009999"/>
                </a:solidFill>
                <a:ea typeface="+mj-ea"/>
                <a:cs typeface="+mj-cs"/>
              </a:rPr>
              <a:t>שליפת </a:t>
            </a:r>
            <a:r>
              <a:rPr lang="he-IL" sz="3600" dirty="0">
                <a:solidFill>
                  <a:srgbClr val="009999"/>
                </a:solidFill>
                <a:ea typeface="+mj-ea"/>
                <a:cs typeface="+mj-cs"/>
              </a:rPr>
              <a:t>פרטי </a:t>
            </a:r>
            <a:r>
              <a:rPr lang="he-IL" sz="3600" dirty="0" smtClean="0">
                <a:solidFill>
                  <a:srgbClr val="009999"/>
                </a:solidFill>
                <a:ea typeface="+mj-ea"/>
                <a:cs typeface="+mj-cs"/>
              </a:rPr>
              <a:t>המשתמשים מבסיס </a:t>
            </a:r>
            <a:r>
              <a:rPr lang="he-IL" sz="3600" dirty="0">
                <a:solidFill>
                  <a:srgbClr val="009999"/>
                </a:solidFill>
                <a:ea typeface="+mj-ea"/>
                <a:cs typeface="+mj-cs"/>
              </a:rPr>
              <a:t>הנתונים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257" y="3199377"/>
            <a:ext cx="5072743" cy="3658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7667" y="2081893"/>
            <a:ext cx="75004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נשלוף מבסיס הנתונים את פרטי המשתמשים לפי ה-</a:t>
            </a:r>
            <a:r>
              <a:rPr lang="en-US" dirty="0" smtClean="0"/>
              <a:t>ID</a:t>
            </a:r>
            <a:r>
              <a:rPr lang="he-IL" dirty="0" smtClean="0"/>
              <a:t> של </a:t>
            </a:r>
            <a:r>
              <a:rPr lang="he-IL" dirty="0" err="1" smtClean="0"/>
              <a:t>האדמין</a:t>
            </a:r>
            <a:r>
              <a:rPr lang="he-IL" dirty="0"/>
              <a:t> </a:t>
            </a:r>
            <a:r>
              <a:rPr lang="he-IL" dirty="0" smtClean="0"/>
              <a:t>ששלח להם את המיילים. 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881743" y="1076369"/>
            <a:ext cx="18696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צד שרת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818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5819715" y="849719"/>
            <a:ext cx="68320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3600" dirty="0" err="1">
                <a:solidFill>
                  <a:srgbClr val="009999"/>
                </a:solidFill>
                <a:ea typeface="+mj-ea"/>
                <a:cs typeface="+mj-cs"/>
              </a:rPr>
              <a:t>גיט</a:t>
            </a:r>
            <a:endParaRPr lang="he-IL" sz="3600" dirty="0">
              <a:solidFill>
                <a:srgbClr val="009999"/>
              </a:solidFill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395470"/>
            <a:ext cx="9195515" cy="19902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he-IL" dirty="0" smtClean="0"/>
              <a:t>יש לי 2</a:t>
            </a:r>
            <a:r>
              <a:rPr lang="en-US" dirty="0" smtClean="0"/>
              <a:t>Repositories - </a:t>
            </a:r>
            <a:r>
              <a:rPr lang="he-IL" dirty="0" smtClean="0"/>
              <a:t> אחד ל – </a:t>
            </a:r>
            <a:r>
              <a:rPr lang="en-US" dirty="0" smtClean="0"/>
              <a:t>Frontend </a:t>
            </a:r>
            <a:r>
              <a:rPr lang="he-IL" dirty="0" smtClean="0"/>
              <a:t> והשני ל – </a:t>
            </a:r>
            <a:r>
              <a:rPr lang="en-US" dirty="0" smtClean="0"/>
              <a:t>Backend</a:t>
            </a:r>
            <a:r>
              <a:rPr lang="he-IL" dirty="0" smtClean="0"/>
              <a:t>:</a:t>
            </a:r>
            <a:endParaRPr lang="en-US" dirty="0" smtClean="0"/>
          </a:p>
          <a:p>
            <a:pPr lvl="0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he-IL" dirty="0" smtClean="0"/>
              <a:t>ה – </a:t>
            </a:r>
            <a:r>
              <a:rPr lang="en-US" dirty="0" smtClean="0"/>
              <a:t>Repository</a:t>
            </a:r>
            <a:r>
              <a:rPr lang="he-IL" dirty="0" smtClean="0"/>
              <a:t> של </a:t>
            </a:r>
            <a:r>
              <a:rPr lang="he-IL" dirty="0" err="1" smtClean="0"/>
              <a:t>הפרונטאנד</a:t>
            </a:r>
            <a:r>
              <a:rPr lang="he-IL" dirty="0" smtClean="0"/>
              <a:t> נקרא: </a:t>
            </a:r>
            <a:r>
              <a:rPr lang="en-US" dirty="0" smtClean="0"/>
              <a:t>Best4me_client</a:t>
            </a:r>
            <a:r>
              <a:rPr lang="he-IL" dirty="0" smtClean="0"/>
              <a:t> הקישור:</a:t>
            </a:r>
          </a:p>
          <a:p>
            <a:pPr lvl="0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u="sng" dirty="0" smtClean="0"/>
              <a:t>https://</a:t>
            </a:r>
            <a:r>
              <a:rPr lang="en-US" u="sng" dirty="0" smtClean="0"/>
              <a:t>github.com/Elinor1402/Best4me_client</a:t>
            </a:r>
            <a:endParaRPr lang="he-IL" u="sng" dirty="0"/>
          </a:p>
          <a:p>
            <a:pPr lvl="0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he-IL" dirty="0" smtClean="0"/>
              <a:t>ה –</a:t>
            </a:r>
            <a:r>
              <a:rPr lang="en-US" dirty="0" smtClean="0"/>
              <a:t>Repository </a:t>
            </a:r>
            <a:r>
              <a:rPr lang="he-IL" dirty="0" smtClean="0"/>
              <a:t> של </a:t>
            </a:r>
            <a:r>
              <a:rPr lang="he-IL" dirty="0" err="1" smtClean="0"/>
              <a:t>הבקאנד</a:t>
            </a:r>
            <a:r>
              <a:rPr lang="he-IL" dirty="0" smtClean="0"/>
              <a:t> נקרא: </a:t>
            </a:r>
            <a:r>
              <a:rPr lang="en-US" dirty="0" smtClean="0"/>
              <a:t>Best4me_server</a:t>
            </a:r>
            <a:r>
              <a:rPr lang="he-IL" dirty="0" smtClean="0"/>
              <a:t> הקישור:</a:t>
            </a:r>
          </a:p>
          <a:p>
            <a:pPr lvl="0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u="sng" dirty="0" smtClean="0"/>
              <a:t>https://</a:t>
            </a:r>
            <a:r>
              <a:rPr lang="en-US" u="sng" dirty="0" smtClean="0"/>
              <a:t>github.com/Elinor1402/Best4me_server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0664" y="3510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dirty="0" smtClean="0">
                <a:solidFill>
                  <a:srgbClr val="009999"/>
                </a:solidFill>
                <a:latin typeface="+mn-lt"/>
              </a:rPr>
              <a:t>מבוא</a:t>
            </a:r>
            <a:endParaRPr lang="he-IL" sz="3600" dirty="0">
              <a:solidFill>
                <a:srgbClr val="009999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0879" y="1779687"/>
            <a:ext cx="8956221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הפרויקט שלי הוא </a:t>
            </a:r>
            <a:r>
              <a:rPr lang="he-IL" dirty="0" err="1"/>
              <a:t>אפליקצית</a:t>
            </a:r>
            <a:r>
              <a:rPr lang="he-IL" dirty="0"/>
              <a:t> </a:t>
            </a:r>
            <a:r>
              <a:rPr lang="en-US" dirty="0"/>
              <a:t>Web</a:t>
            </a:r>
            <a:r>
              <a:rPr lang="he-IL" dirty="0" smtClean="0"/>
              <a:t> </a:t>
            </a:r>
            <a:r>
              <a:rPr lang="he-IL" dirty="0" smtClean="0"/>
              <a:t>שמטרתה לעזור למנהל הארגון לדעת לבחור את מערכת המידע הכי מתאימה עבור עובדיו.</a:t>
            </a:r>
          </a:p>
          <a:p>
            <a:endParaRPr lang="he-IL" dirty="0" smtClean="0"/>
          </a:p>
          <a:p>
            <a:r>
              <a:rPr lang="he-IL" dirty="0" smtClean="0"/>
              <a:t>ראשית יש צורך בהרשמת החברה לאתר הכוללת מילוי פרטים אודות החברה.</a:t>
            </a:r>
          </a:p>
          <a:p>
            <a:endParaRPr lang="he-IL" dirty="0"/>
          </a:p>
          <a:p>
            <a:r>
              <a:rPr lang="he-IL" dirty="0" smtClean="0"/>
              <a:t>האתר מספק פלטפורמה נוחה עבור </a:t>
            </a:r>
            <a:r>
              <a:rPr lang="he-IL" dirty="0" err="1" smtClean="0"/>
              <a:t>האדמין</a:t>
            </a:r>
            <a:r>
              <a:rPr lang="he-IL" dirty="0" smtClean="0"/>
              <a:t> הכוללת שליחת מיילים לכלל העובדים בחברה על מנת שימלאו סקרים לפיהם יהיה ניתן לבחור את מערכת המידע הטובה ביותר.</a:t>
            </a:r>
          </a:p>
          <a:p>
            <a:endParaRPr lang="he-IL" dirty="0"/>
          </a:p>
          <a:p>
            <a:r>
              <a:rPr lang="he-IL" dirty="0" smtClean="0"/>
              <a:t>שליחת המיילים תתבצע על ידי העלאת  קובץ </a:t>
            </a:r>
            <a:r>
              <a:rPr lang="en-US" dirty="0" smtClean="0"/>
              <a:t>Excel\csv</a:t>
            </a:r>
            <a:r>
              <a:rPr lang="he-IL" dirty="0" smtClean="0"/>
              <a:t> לאתר שיכיל את כל המיילים של העובדים.</a:t>
            </a:r>
          </a:p>
          <a:p>
            <a:endParaRPr lang="he-IL" dirty="0"/>
          </a:p>
          <a:p>
            <a:r>
              <a:rPr lang="he-IL" dirty="0" smtClean="0"/>
              <a:t>המייל יכיל את שם המשתמש והסיסמא של העובד וקישור למילוי השאלון.</a:t>
            </a:r>
          </a:p>
          <a:p>
            <a:endParaRPr lang="he-IL" dirty="0"/>
          </a:p>
          <a:p>
            <a:r>
              <a:rPr lang="he-IL" dirty="0" smtClean="0"/>
              <a:t>כמו כן ניתן לעקוב אחר מילוי השאלונים בדף הראשי ולראות את תוצאות השאלונים שיוצגו בצורת דיאגרמות.</a:t>
            </a:r>
          </a:p>
          <a:p>
            <a:endParaRPr lang="he-IL" dirty="0"/>
          </a:p>
          <a:p>
            <a:r>
              <a:rPr lang="he-IL" dirty="0" smtClean="0"/>
              <a:t>ניתן לראות את כל רשימת העובדים שקיבלו מייל בטבלה. אם העובד חסר סימן שהמייל לא הגיע אליו.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993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239" y="3909527"/>
            <a:ext cx="6122761" cy="2948474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4567157" y="267869"/>
            <a:ext cx="2145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9999"/>
                </a:solidFill>
              </a:rPr>
              <a:t>Main Page</a:t>
            </a:r>
            <a:endParaRPr lang="he-IL" sz="36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9526"/>
            <a:ext cx="6069239" cy="29484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7064" y="2106386"/>
            <a:ext cx="76662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בדף הראשי ניתן למצוא כניסה </a:t>
            </a:r>
            <a:r>
              <a:rPr lang="he-IL" dirty="0" err="1" smtClean="0"/>
              <a:t>לאדמין</a:t>
            </a:r>
            <a:r>
              <a:rPr lang="he-IL" dirty="0" smtClean="0"/>
              <a:t> למעלה, התחברות והרשמה.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97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236" y="3754471"/>
            <a:ext cx="6542313" cy="3030052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4817521" y="786884"/>
            <a:ext cx="434445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3600" dirty="0">
                <a:solidFill>
                  <a:srgbClr val="009999"/>
                </a:solidFill>
                <a:ea typeface="+mj-ea"/>
                <a:cs typeface="+mj-cs"/>
              </a:rPr>
              <a:t>עמוד הרשמה לנציג הארגון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0643" y="2012145"/>
            <a:ext cx="66049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דף הרשמה עבור נציג הארגון שבו הוא ממלא את פרטי החברה.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0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428119" y="380899"/>
            <a:ext cx="533190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3600" dirty="0">
                <a:solidFill>
                  <a:srgbClr val="009999"/>
                </a:solidFill>
                <a:ea typeface="+mj-ea"/>
                <a:cs typeface="+mj-cs"/>
              </a:rPr>
              <a:t>שליחת פרטי משתמש חדש לשרת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1" y="359229"/>
            <a:ext cx="5007429" cy="6498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336" y="1657350"/>
            <a:ext cx="57721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שימוש ב-</a:t>
            </a:r>
            <a:r>
              <a:rPr lang="en-US" dirty="0" err="1" smtClean="0"/>
              <a:t>axios</a:t>
            </a:r>
            <a:r>
              <a:rPr lang="he-IL" dirty="0" smtClean="0"/>
              <a:t>   לשליחת הודעות </a:t>
            </a:r>
            <a:r>
              <a:rPr lang="en-US" dirty="0" smtClean="0"/>
              <a:t>HTTP</a:t>
            </a:r>
            <a:r>
              <a:rPr lang="he-IL" dirty="0" smtClean="0"/>
              <a:t> מהלקוח לשרת.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-2490737" y="602498"/>
            <a:ext cx="3494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צד לקוח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878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520344" y="411768"/>
            <a:ext cx="571663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3600" dirty="0" smtClean="0">
                <a:solidFill>
                  <a:srgbClr val="009999"/>
                </a:solidFill>
                <a:ea typeface="+mj-ea"/>
                <a:cs typeface="+mj-cs"/>
              </a:rPr>
              <a:t>הכנסת פרטי </a:t>
            </a:r>
            <a:r>
              <a:rPr lang="he-IL" sz="3600" dirty="0" err="1" smtClean="0">
                <a:solidFill>
                  <a:srgbClr val="009999"/>
                </a:solidFill>
                <a:ea typeface="+mj-ea"/>
                <a:cs typeface="+mj-cs"/>
              </a:rPr>
              <a:t>האדמין</a:t>
            </a:r>
            <a:r>
              <a:rPr lang="he-IL" sz="3600" dirty="0" smtClean="0">
                <a:solidFill>
                  <a:srgbClr val="009999"/>
                </a:solidFill>
                <a:ea typeface="+mj-ea"/>
                <a:cs typeface="+mj-cs"/>
              </a:rPr>
              <a:t> לבסיס הנתונים</a:t>
            </a:r>
            <a:endParaRPr lang="he-IL" sz="3600" dirty="0">
              <a:solidFill>
                <a:srgbClr val="009999"/>
              </a:solidFill>
              <a:ea typeface="+mj-ea"/>
              <a:cs typeface="+mj-cs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6" y="2922499"/>
            <a:ext cx="11249025" cy="3743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3047" y="1168173"/>
            <a:ext cx="771444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חשוב לשים לב כי </a:t>
            </a:r>
            <a:r>
              <a:rPr lang="he-IL" dirty="0" smtClean="0"/>
              <a:t>בדיקת </a:t>
            </a:r>
            <a:r>
              <a:rPr lang="he-IL" dirty="0" smtClean="0"/>
              <a:t>נכונות הפרטים שהזין המשתמש בעת ההרשמה מתבצעת עוד בצד הלקוח.</a:t>
            </a:r>
          </a:p>
          <a:p>
            <a:endParaRPr lang="he-IL" dirty="0"/>
          </a:p>
          <a:p>
            <a:r>
              <a:rPr lang="he-IL" dirty="0" smtClean="0"/>
              <a:t>מבצעים שאילת </a:t>
            </a:r>
            <a:r>
              <a:rPr lang="en-US" dirty="0" smtClean="0"/>
              <a:t>insert</a:t>
            </a:r>
            <a:r>
              <a:rPr lang="he-IL" dirty="0" smtClean="0"/>
              <a:t> ב-</a:t>
            </a:r>
            <a:r>
              <a:rPr lang="en-US" dirty="0" smtClean="0"/>
              <a:t>SQL</a:t>
            </a:r>
            <a:r>
              <a:rPr lang="he-IL" dirty="0" smtClean="0"/>
              <a:t> עבור בסיס הנתונים </a:t>
            </a:r>
            <a:r>
              <a:rPr lang="en-US" dirty="0" err="1" smtClean="0"/>
              <a:t>postgreSQL</a:t>
            </a:r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השרת מייצר </a:t>
            </a:r>
            <a:r>
              <a:rPr lang="en-US" dirty="0" smtClean="0"/>
              <a:t>ID</a:t>
            </a:r>
            <a:r>
              <a:rPr lang="he-IL" dirty="0" smtClean="0"/>
              <a:t> רנדומאלי שיישלח ללקוח אחרי ההרשמה.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679" y="522567"/>
            <a:ext cx="17226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צד שרת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037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715" y="3349033"/>
            <a:ext cx="5377543" cy="3362009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4239196" y="596627"/>
            <a:ext cx="402385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3600" dirty="0">
                <a:solidFill>
                  <a:srgbClr val="009999"/>
                </a:solidFill>
                <a:ea typeface="+mj-ea"/>
                <a:cs typeface="+mj-cs"/>
              </a:rPr>
              <a:t>קבלת </a:t>
            </a:r>
            <a:r>
              <a:rPr lang="en-US" sz="3600" dirty="0">
                <a:solidFill>
                  <a:srgbClr val="009999"/>
                </a:solidFill>
                <a:ea typeface="+mj-ea"/>
                <a:cs typeface="+mj-cs"/>
              </a:rPr>
              <a:t>ID</a:t>
            </a:r>
            <a:r>
              <a:rPr lang="he-IL" sz="3600" dirty="0">
                <a:solidFill>
                  <a:srgbClr val="009999"/>
                </a:solidFill>
                <a:ea typeface="+mj-ea"/>
                <a:cs typeface="+mj-cs"/>
              </a:rPr>
              <a:t> לאחר ההרשמה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94715" y="1561012"/>
            <a:ext cx="43515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לאחר ההרשמה המשתמש שהוא </a:t>
            </a:r>
            <a:r>
              <a:rPr lang="he-IL" dirty="0" err="1" smtClean="0"/>
              <a:t>האדמין</a:t>
            </a:r>
            <a:r>
              <a:rPr lang="he-IL" dirty="0" smtClean="0"/>
              <a:t> מועבר לחלון שבו הוא מקבל </a:t>
            </a:r>
            <a:r>
              <a:rPr lang="en-US" dirty="0" smtClean="0"/>
              <a:t>ID</a:t>
            </a:r>
            <a:r>
              <a:rPr lang="he-IL" dirty="0" smtClean="0"/>
              <a:t> שישמש אותו להתחברות, בעזרתו ובעזרת הסיסמא הוא יוכל להתחבר לאתר.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0" y="1478199"/>
            <a:ext cx="4963315" cy="5151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7543" y="818226"/>
            <a:ext cx="14450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צד לקוח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85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5701782" y="446033"/>
            <a:ext cx="251062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3600" dirty="0">
                <a:solidFill>
                  <a:srgbClr val="009999"/>
                </a:solidFill>
                <a:ea typeface="+mj-ea"/>
                <a:cs typeface="+mj-cs"/>
              </a:rPr>
              <a:t>עמוד </a:t>
            </a:r>
            <a:r>
              <a:rPr lang="he-IL" sz="3600" dirty="0" smtClean="0">
                <a:solidFill>
                  <a:srgbClr val="009999"/>
                </a:solidFill>
                <a:ea typeface="+mj-ea"/>
                <a:cs typeface="+mj-cs"/>
              </a:rPr>
              <a:t>התחברות</a:t>
            </a:r>
            <a:endParaRPr lang="he-IL" sz="3600" dirty="0">
              <a:solidFill>
                <a:srgbClr val="009999"/>
              </a:solidFill>
              <a:ea typeface="+mj-ea"/>
              <a:cs typeface="+mj-cs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514" y="3543850"/>
            <a:ext cx="4811485" cy="31416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5436" y="1566799"/>
            <a:ext cx="53721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שימוש ב-</a:t>
            </a:r>
            <a:r>
              <a:rPr lang="en-US" dirty="0" smtClean="0"/>
              <a:t>react-redux</a:t>
            </a:r>
            <a:r>
              <a:rPr lang="he-IL" dirty="0" smtClean="0"/>
              <a:t>   על מנת לשתף מצב של התחברות הלקוח, מה שיגרום לאתר לעקוב אחר חיבור של הלקוח, לנתק אותו </a:t>
            </a:r>
            <a:r>
              <a:rPr lang="he-IL" dirty="0" smtClean="0"/>
              <a:t>במידה </a:t>
            </a:r>
            <a:r>
              <a:rPr lang="he-IL" dirty="0" smtClean="0"/>
              <a:t>והוא יבחר להתנתק ולאפשר גישה לדפים באתר.</a:t>
            </a:r>
          </a:p>
          <a:p>
            <a:endParaRPr lang="he-IL" dirty="0"/>
          </a:p>
          <a:p>
            <a:r>
              <a:rPr lang="he-IL" dirty="0" smtClean="0"/>
              <a:t>שליחת בקשת </a:t>
            </a:r>
            <a:r>
              <a:rPr lang="en-US" dirty="0" smtClean="0"/>
              <a:t>Post</a:t>
            </a:r>
            <a:r>
              <a:rPr lang="he-IL" dirty="0" smtClean="0"/>
              <a:t> </a:t>
            </a:r>
            <a:r>
              <a:rPr lang="en-US" dirty="0" smtClean="0"/>
              <a:t>HTTP</a:t>
            </a:r>
            <a:r>
              <a:rPr lang="he-IL" dirty="0" smtClean="0"/>
              <a:t> לשרת עם פרטי המשתמש.</a:t>
            </a:r>
            <a:endParaRPr lang="he-IL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" y="1267375"/>
            <a:ext cx="5067300" cy="227647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577592"/>
            <a:ext cx="6066064" cy="33393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2951" y="667632"/>
            <a:ext cx="19675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צד לקוח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500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059" y="1194513"/>
            <a:ext cx="4671941" cy="3982991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1398382" y="99842"/>
            <a:ext cx="967284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3600" dirty="0">
                <a:solidFill>
                  <a:srgbClr val="009999"/>
                </a:solidFill>
                <a:ea typeface="+mj-ea"/>
                <a:cs typeface="+mj-cs"/>
              </a:rPr>
              <a:t>בדיקה האם המשתמש קיים בבסיס הנתונים והזין סיסמא נכונה</a:t>
            </a:r>
          </a:p>
        </p:txBody>
      </p:sp>
      <p:sp>
        <p:nvSpPr>
          <p:cNvPr id="6" name="מלבן 5"/>
          <p:cNvSpPr/>
          <p:nvPr/>
        </p:nvSpPr>
        <p:spPr>
          <a:xfrm>
            <a:off x="1068757" y="1815585"/>
            <a:ext cx="589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/>
              <a:t>מבצעים שאילתת </a:t>
            </a:r>
            <a:r>
              <a:rPr lang="en-US" dirty="0" smtClean="0"/>
              <a:t>select</a:t>
            </a:r>
            <a:r>
              <a:rPr lang="he-IL" dirty="0" smtClean="0"/>
              <a:t> ב-</a:t>
            </a:r>
            <a:r>
              <a:rPr lang="en-US" dirty="0" smtClean="0"/>
              <a:t>SQL</a:t>
            </a:r>
            <a:r>
              <a:rPr lang="he-IL" dirty="0" smtClean="0"/>
              <a:t> עבור בסיס הנתונים </a:t>
            </a:r>
            <a:r>
              <a:rPr lang="en-US" dirty="0" err="1" smtClean="0"/>
              <a:t>postgreSQL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16529" y="2530927"/>
            <a:ext cx="53492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בודקים אם קיים  </a:t>
            </a:r>
            <a:r>
              <a:rPr lang="en-US" dirty="0" smtClean="0"/>
              <a:t>ID</a:t>
            </a:r>
            <a:r>
              <a:rPr lang="he-IL" dirty="0" smtClean="0"/>
              <a:t> של המשתמש והאם הסיסמא נכונה.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2" y="3763343"/>
            <a:ext cx="5606134" cy="30252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8579" y="5865224"/>
            <a:ext cx="47352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שימוש ב-</a:t>
            </a:r>
            <a:r>
              <a:rPr lang="en-US" dirty="0" smtClean="0"/>
              <a:t>tokens</a:t>
            </a:r>
            <a:r>
              <a:rPr lang="he-IL" dirty="0" smtClean="0"/>
              <a:t> לצורכי אבטחה.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100702" y="657040"/>
            <a:ext cx="10749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צד שרת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387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</TotalTime>
  <Words>598</Words>
  <Application>Microsoft Office PowerPoint</Application>
  <PresentationFormat>מסך רחב</PresentationFormat>
  <Paragraphs>81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מבוא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העמוד של נציג הארגון (אדמין)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admin</dc:creator>
  <cp:lastModifiedBy>admin</cp:lastModifiedBy>
  <cp:revision>40</cp:revision>
  <dcterms:created xsi:type="dcterms:W3CDTF">2023-12-24T15:50:50Z</dcterms:created>
  <dcterms:modified xsi:type="dcterms:W3CDTF">2023-12-25T15:24:33Z</dcterms:modified>
</cp:coreProperties>
</file>