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 id="2147483696" r:id="rId2"/>
  </p:sldMasterIdLst>
  <p:sldIdLst>
    <p:sldId id="256" r:id="rId3"/>
    <p:sldId id="257" r:id="rId4"/>
    <p:sldId id="262" r:id="rId5"/>
    <p:sldId id="269" r:id="rId6"/>
    <p:sldId id="258" r:id="rId7"/>
    <p:sldId id="263" r:id="rId8"/>
    <p:sldId id="270" r:id="rId9"/>
    <p:sldId id="259" r:id="rId10"/>
    <p:sldId id="271" r:id="rId11"/>
    <p:sldId id="272" r:id="rId12"/>
    <p:sldId id="273" r:id="rId13"/>
    <p:sldId id="264" r:id="rId14"/>
    <p:sldId id="265" r:id="rId15"/>
    <p:sldId id="266" r:id="rId16"/>
    <p:sldId id="274" r:id="rId17"/>
    <p:sldId id="267" r:id="rId18"/>
    <p:sldId id="275" r:id="rId19"/>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B3AA"/>
    <a:srgbClr val="EDA900"/>
    <a:srgbClr val="23727B"/>
    <a:srgbClr val="FFFFFF"/>
    <a:srgbClr val="333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6" autoAdjust="0"/>
    <p:restoredTop sz="94660"/>
  </p:normalViewPr>
  <p:slideViewPr>
    <p:cSldViewPr snapToGrid="0">
      <p:cViewPr varScale="1">
        <p:scale>
          <a:sx n="140" d="100"/>
          <a:sy n="140" d="100"/>
        </p:scale>
        <p:origin x="115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E246A0DE-8F82-41CD-B744-DF7E9D245348}" type="datetimeFigureOut">
              <a:rPr lang="he-IL" smtClean="0"/>
              <a:t>ט"ז.אדר א.תשפ"ד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86E17B0-5C7A-4DDA-B71C-945E95967749}" type="slidenum">
              <a:rPr lang="he-IL" smtClean="0"/>
              <a:t>‹#›</a:t>
            </a:fld>
            <a:endParaRPr lang="he-IL"/>
          </a:p>
        </p:txBody>
      </p:sp>
    </p:spTree>
    <p:extLst>
      <p:ext uri="{BB962C8B-B14F-4D97-AF65-F5344CB8AC3E}">
        <p14:creationId xmlns:p14="http://schemas.microsoft.com/office/powerpoint/2010/main" val="3719846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246A0DE-8F82-41CD-B744-DF7E9D245348}" type="datetimeFigureOut">
              <a:rPr lang="he-IL" smtClean="0"/>
              <a:t>ט"ז.אדר א.תשפ"ד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86E17B0-5C7A-4DDA-B71C-945E95967749}" type="slidenum">
              <a:rPr lang="he-IL" smtClean="0"/>
              <a:t>‹#›</a:t>
            </a:fld>
            <a:endParaRPr lang="he-IL"/>
          </a:p>
        </p:txBody>
      </p:sp>
    </p:spTree>
    <p:extLst>
      <p:ext uri="{BB962C8B-B14F-4D97-AF65-F5344CB8AC3E}">
        <p14:creationId xmlns:p14="http://schemas.microsoft.com/office/powerpoint/2010/main" val="2070109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E246A0DE-8F82-41CD-B744-DF7E9D245348}" type="datetimeFigureOut">
              <a:rPr lang="he-IL" smtClean="0"/>
              <a:t>ט"ז.אדר א.תשפ"ד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86E17B0-5C7A-4DDA-B71C-945E95967749}" type="slidenum">
              <a:rPr lang="he-IL" smtClean="0"/>
              <a:t>‹#›</a:t>
            </a:fld>
            <a:endParaRPr lang="he-IL"/>
          </a:p>
        </p:txBody>
      </p:sp>
    </p:spTree>
    <p:extLst>
      <p:ext uri="{BB962C8B-B14F-4D97-AF65-F5344CB8AC3E}">
        <p14:creationId xmlns:p14="http://schemas.microsoft.com/office/powerpoint/2010/main" val="2855353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E246A0DE-8F82-41CD-B744-DF7E9D245348}" type="datetimeFigureOut">
              <a:rPr lang="he-IL" smtClean="0"/>
              <a:t>ט"ז.אדר א.תשפ"ד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86E17B0-5C7A-4DDA-B71C-945E95967749}" type="slidenum">
              <a:rPr lang="he-IL" smtClean="0"/>
              <a:t>‹#›</a:t>
            </a:fld>
            <a:endParaRPr lang="he-I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495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246A0DE-8F82-41CD-B744-DF7E9D245348}" type="datetimeFigureOut">
              <a:rPr lang="he-IL" smtClean="0"/>
              <a:t>ט"ז.אדר א.תשפ"ד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86E17B0-5C7A-4DDA-B71C-945E95967749}" type="slidenum">
              <a:rPr lang="he-IL" smtClean="0"/>
              <a:t>‹#›</a:t>
            </a:fld>
            <a:endParaRPr lang="he-IL"/>
          </a:p>
        </p:txBody>
      </p:sp>
    </p:spTree>
    <p:extLst>
      <p:ext uri="{BB962C8B-B14F-4D97-AF65-F5344CB8AC3E}">
        <p14:creationId xmlns:p14="http://schemas.microsoft.com/office/powerpoint/2010/main" val="902363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E246A0DE-8F82-41CD-B744-DF7E9D245348}" type="datetimeFigureOut">
              <a:rPr lang="he-IL" smtClean="0"/>
              <a:t>ט"ז.אדר א.תשפ"ד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86E17B0-5C7A-4DDA-B71C-945E95967749}" type="slidenum">
              <a:rPr lang="he-IL" smtClean="0"/>
              <a:t>‹#›</a:t>
            </a:fld>
            <a:endParaRPr lang="he-I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10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E246A0DE-8F82-41CD-B744-DF7E9D245348}" type="datetimeFigureOut">
              <a:rPr lang="he-IL" smtClean="0"/>
              <a:t>ט"ז.אדר א.תשפ"ד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86E17B0-5C7A-4DDA-B71C-945E95967749}" type="slidenum">
              <a:rPr lang="he-IL" smtClean="0"/>
              <a:t>‹#›</a:t>
            </a:fld>
            <a:endParaRPr lang="he-IL"/>
          </a:p>
        </p:txBody>
      </p:sp>
    </p:spTree>
    <p:extLst>
      <p:ext uri="{BB962C8B-B14F-4D97-AF65-F5344CB8AC3E}">
        <p14:creationId xmlns:p14="http://schemas.microsoft.com/office/powerpoint/2010/main" val="3051761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1097280" y="2582334"/>
            <a:ext cx="4937760" cy="33782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6217920" y="2582334"/>
            <a:ext cx="4937760" cy="33782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E246A0DE-8F82-41CD-B744-DF7E9D245348}" type="datetimeFigureOut">
              <a:rPr lang="he-IL" smtClean="0"/>
              <a:t>ט"ז.אדר א.תשפ"ד</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886E17B0-5C7A-4DDA-B71C-945E95967749}" type="slidenum">
              <a:rPr lang="he-IL" smtClean="0"/>
              <a:t>‹#›</a:t>
            </a:fld>
            <a:endParaRPr lang="he-IL"/>
          </a:p>
        </p:txBody>
      </p:sp>
    </p:spTree>
    <p:extLst>
      <p:ext uri="{BB962C8B-B14F-4D97-AF65-F5344CB8AC3E}">
        <p14:creationId xmlns:p14="http://schemas.microsoft.com/office/powerpoint/2010/main" val="3708469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E246A0DE-8F82-41CD-B744-DF7E9D245348}" type="datetimeFigureOut">
              <a:rPr lang="he-IL" smtClean="0"/>
              <a:t>ט"ז.אדר א.תשפ"ד</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886E17B0-5C7A-4DDA-B71C-945E95967749}" type="slidenum">
              <a:rPr lang="he-IL" smtClean="0"/>
              <a:t>‹#›</a:t>
            </a:fld>
            <a:endParaRPr lang="he-IL"/>
          </a:p>
        </p:txBody>
      </p:sp>
    </p:spTree>
    <p:extLst>
      <p:ext uri="{BB962C8B-B14F-4D97-AF65-F5344CB8AC3E}">
        <p14:creationId xmlns:p14="http://schemas.microsoft.com/office/powerpoint/2010/main" val="3599023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246A0DE-8F82-41CD-B744-DF7E9D245348}" type="datetimeFigureOut">
              <a:rPr lang="he-IL" smtClean="0"/>
              <a:t>ט"ז.אדר א.תשפ"ד</a:t>
            </a:fld>
            <a:endParaRPr lang="he-I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he-IL"/>
          </a:p>
        </p:txBody>
      </p:sp>
      <p:sp>
        <p:nvSpPr>
          <p:cNvPr id="9" name="Slide Number Placeholder 8"/>
          <p:cNvSpPr>
            <a:spLocks noGrp="1"/>
          </p:cNvSpPr>
          <p:nvPr>
            <p:ph type="sldNum" sz="quarter" idx="12"/>
          </p:nvPr>
        </p:nvSpPr>
        <p:spPr/>
        <p:txBody>
          <a:bodyPr/>
          <a:lstStyle/>
          <a:p>
            <a:fld id="{886E17B0-5C7A-4DDA-B71C-945E95967749}" type="slidenum">
              <a:rPr lang="he-IL" smtClean="0"/>
              <a:t>‹#›</a:t>
            </a:fld>
            <a:endParaRPr lang="he-IL"/>
          </a:p>
        </p:txBody>
      </p:sp>
    </p:spTree>
    <p:extLst>
      <p:ext uri="{BB962C8B-B14F-4D97-AF65-F5344CB8AC3E}">
        <p14:creationId xmlns:p14="http://schemas.microsoft.com/office/powerpoint/2010/main" val="477537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246A0DE-8F82-41CD-B744-DF7E9D245348}" type="datetimeFigureOut">
              <a:rPr lang="he-IL" smtClean="0"/>
              <a:t>ט"ז.אדר א.תשפ"ד</a:t>
            </a:fld>
            <a:endParaRPr lang="he-I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he-I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86E17B0-5C7A-4DDA-B71C-945E95967749}" type="slidenum">
              <a:rPr lang="he-IL" smtClean="0"/>
              <a:t>‹#›</a:t>
            </a:fld>
            <a:endParaRPr lang="he-IL"/>
          </a:p>
        </p:txBody>
      </p:sp>
    </p:spTree>
    <p:extLst>
      <p:ext uri="{BB962C8B-B14F-4D97-AF65-F5344CB8AC3E}">
        <p14:creationId xmlns:p14="http://schemas.microsoft.com/office/powerpoint/2010/main" val="1228417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246A0DE-8F82-41CD-B744-DF7E9D245348}" type="datetimeFigureOut">
              <a:rPr lang="he-IL" smtClean="0"/>
              <a:t>ט"ז.אדר א.תשפ"ד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86E17B0-5C7A-4DDA-B71C-945E95967749}" type="slidenum">
              <a:rPr lang="he-IL" smtClean="0"/>
              <a:t>‹#›</a:t>
            </a:fld>
            <a:endParaRPr lang="he-IL"/>
          </a:p>
        </p:txBody>
      </p:sp>
    </p:spTree>
    <p:extLst>
      <p:ext uri="{BB962C8B-B14F-4D97-AF65-F5344CB8AC3E}">
        <p14:creationId xmlns:p14="http://schemas.microsoft.com/office/powerpoint/2010/main" val="2204417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E246A0DE-8F82-41CD-B744-DF7E9D245348}" type="datetimeFigureOut">
              <a:rPr lang="he-IL" smtClean="0"/>
              <a:t>ט"ז.אדר א.תשפ"ד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86E17B0-5C7A-4DDA-B71C-945E95967749}" type="slidenum">
              <a:rPr lang="he-IL" smtClean="0"/>
              <a:t>‹#›</a:t>
            </a:fld>
            <a:endParaRPr lang="he-IL"/>
          </a:p>
        </p:txBody>
      </p:sp>
    </p:spTree>
    <p:extLst>
      <p:ext uri="{BB962C8B-B14F-4D97-AF65-F5344CB8AC3E}">
        <p14:creationId xmlns:p14="http://schemas.microsoft.com/office/powerpoint/2010/main" val="880644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246A0DE-8F82-41CD-B744-DF7E9D245348}" type="datetimeFigureOut">
              <a:rPr lang="he-IL" smtClean="0"/>
              <a:t>ט"ז.אדר א.תשפ"ד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86E17B0-5C7A-4DDA-B71C-945E95967749}" type="slidenum">
              <a:rPr lang="he-IL" smtClean="0"/>
              <a:t>‹#›</a:t>
            </a:fld>
            <a:endParaRPr lang="he-IL"/>
          </a:p>
        </p:txBody>
      </p:sp>
    </p:spTree>
    <p:extLst>
      <p:ext uri="{BB962C8B-B14F-4D97-AF65-F5344CB8AC3E}">
        <p14:creationId xmlns:p14="http://schemas.microsoft.com/office/powerpoint/2010/main" val="1515008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246A0DE-8F82-41CD-B744-DF7E9D245348}" type="datetimeFigureOut">
              <a:rPr lang="he-IL" smtClean="0"/>
              <a:t>ט"ז.אדר א.תשפ"ד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86E17B0-5C7A-4DDA-B71C-945E95967749}" type="slidenum">
              <a:rPr lang="he-IL" smtClean="0"/>
              <a:t>‹#›</a:t>
            </a:fld>
            <a:endParaRPr lang="he-IL"/>
          </a:p>
        </p:txBody>
      </p:sp>
    </p:spTree>
    <p:extLst>
      <p:ext uri="{BB962C8B-B14F-4D97-AF65-F5344CB8AC3E}">
        <p14:creationId xmlns:p14="http://schemas.microsoft.com/office/powerpoint/2010/main" val="802378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E246A0DE-8F82-41CD-B744-DF7E9D245348}" type="datetimeFigureOut">
              <a:rPr lang="he-IL" smtClean="0"/>
              <a:t>ט"ז.אדר א.תשפ"ד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86E17B0-5C7A-4DDA-B71C-945E95967749}" type="slidenum">
              <a:rPr lang="he-IL" smtClean="0"/>
              <a:t>‹#›</a:t>
            </a:fld>
            <a:endParaRPr lang="he-IL"/>
          </a:p>
        </p:txBody>
      </p:sp>
    </p:spTree>
    <p:extLst>
      <p:ext uri="{BB962C8B-B14F-4D97-AF65-F5344CB8AC3E}">
        <p14:creationId xmlns:p14="http://schemas.microsoft.com/office/powerpoint/2010/main" val="2092621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E246A0DE-8F82-41CD-B744-DF7E9D245348}" type="datetimeFigureOut">
              <a:rPr lang="he-IL" smtClean="0"/>
              <a:t>ט"ז.אדר א.תשפ"ד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86E17B0-5C7A-4DDA-B71C-945E95967749}" type="slidenum">
              <a:rPr lang="he-IL" smtClean="0"/>
              <a:t>‹#›</a:t>
            </a:fld>
            <a:endParaRPr lang="he-IL"/>
          </a:p>
        </p:txBody>
      </p:sp>
    </p:spTree>
    <p:extLst>
      <p:ext uri="{BB962C8B-B14F-4D97-AF65-F5344CB8AC3E}">
        <p14:creationId xmlns:p14="http://schemas.microsoft.com/office/powerpoint/2010/main" val="144978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845127" y="2507550"/>
            <a:ext cx="5156200" cy="3680525"/>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6172200" y="2507550"/>
            <a:ext cx="5181601" cy="3680525"/>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7" name="Date Placeholder 6"/>
          <p:cNvSpPr>
            <a:spLocks noGrp="1"/>
          </p:cNvSpPr>
          <p:nvPr>
            <p:ph type="dt" sz="half" idx="10"/>
          </p:nvPr>
        </p:nvSpPr>
        <p:spPr/>
        <p:txBody>
          <a:bodyPr/>
          <a:lstStyle/>
          <a:p>
            <a:fld id="{E246A0DE-8F82-41CD-B744-DF7E9D245348}" type="datetimeFigureOut">
              <a:rPr lang="he-IL" smtClean="0"/>
              <a:t>ט"ז.אדר א.תשפ"ד</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886E17B0-5C7A-4DDA-B71C-945E95967749}" type="slidenum">
              <a:rPr lang="he-IL" smtClean="0"/>
              <a:t>‹#›</a:t>
            </a:fld>
            <a:endParaRPr lang="he-IL"/>
          </a:p>
        </p:txBody>
      </p:sp>
      <p:sp>
        <p:nvSpPr>
          <p:cNvPr id="10" name="Title 9"/>
          <p:cNvSpPr>
            <a:spLocks noGrp="1"/>
          </p:cNvSpPr>
          <p:nvPr>
            <p:ph type="title"/>
          </p:nvPr>
        </p:nvSpPr>
        <p:spPr/>
        <p:txBody>
          <a:bodyPr/>
          <a:lstStyle/>
          <a:p>
            <a:r>
              <a:rPr lang="he-IL"/>
              <a:t>לחץ כדי לערוך סגנון כותרת של תבנית בסיס</a:t>
            </a:r>
            <a:endParaRPr lang="en-US" dirty="0"/>
          </a:p>
        </p:txBody>
      </p:sp>
    </p:spTree>
    <p:extLst>
      <p:ext uri="{BB962C8B-B14F-4D97-AF65-F5344CB8AC3E}">
        <p14:creationId xmlns:p14="http://schemas.microsoft.com/office/powerpoint/2010/main" val="3809700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כותרת בלבד">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246A0DE-8F82-41CD-B744-DF7E9D245348}" type="datetimeFigureOut">
              <a:rPr lang="he-IL" smtClean="0"/>
              <a:t>ט"ז.אדר א.תשפ"ד</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886E17B0-5C7A-4DDA-B71C-945E95967749}" type="slidenum">
              <a:rPr lang="he-IL" smtClean="0"/>
              <a:t>‹#›</a:t>
            </a:fld>
            <a:endParaRPr lang="he-IL"/>
          </a:p>
        </p:txBody>
      </p:sp>
      <p:sp>
        <p:nvSpPr>
          <p:cNvPr id="6" name="Title 5"/>
          <p:cNvSpPr>
            <a:spLocks noGrp="1"/>
          </p:cNvSpPr>
          <p:nvPr>
            <p:ph type="title"/>
          </p:nvPr>
        </p:nvSpPr>
        <p:spPr/>
        <p:txBody>
          <a:bodyPr/>
          <a:lstStyle/>
          <a:p>
            <a:r>
              <a:rPr lang="he-IL"/>
              <a:t>לחץ כדי לערוך סגנון כותרת של תבנית בסיס</a:t>
            </a:r>
            <a:endParaRPr lang="en-US"/>
          </a:p>
        </p:txBody>
      </p:sp>
    </p:spTree>
    <p:extLst>
      <p:ext uri="{BB962C8B-B14F-4D97-AF65-F5344CB8AC3E}">
        <p14:creationId xmlns:p14="http://schemas.microsoft.com/office/powerpoint/2010/main" val="108426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46A0DE-8F82-41CD-B744-DF7E9D245348}" type="datetimeFigureOut">
              <a:rPr lang="he-IL" smtClean="0"/>
              <a:t>ט"ז.אדר א.תשפ"ד</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886E17B0-5C7A-4DDA-B71C-945E95967749}" type="slidenum">
              <a:rPr lang="he-IL" smtClean="0"/>
              <a:t>‹#›</a:t>
            </a:fld>
            <a:endParaRPr lang="he-IL"/>
          </a:p>
        </p:txBody>
      </p:sp>
    </p:spTree>
    <p:extLst>
      <p:ext uri="{BB962C8B-B14F-4D97-AF65-F5344CB8AC3E}">
        <p14:creationId xmlns:p14="http://schemas.microsoft.com/office/powerpoint/2010/main" val="1536535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E246A0DE-8F82-41CD-B744-DF7E9D245348}" type="datetimeFigureOut">
              <a:rPr lang="he-IL" smtClean="0"/>
              <a:t>ט"ז.אדר א.תשפ"ד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86E17B0-5C7A-4DDA-B71C-945E95967749}" type="slidenum">
              <a:rPr lang="he-IL" smtClean="0"/>
              <a:t>‹#›</a:t>
            </a:fld>
            <a:endParaRPr lang="he-IL"/>
          </a:p>
        </p:txBody>
      </p:sp>
    </p:spTree>
    <p:extLst>
      <p:ext uri="{BB962C8B-B14F-4D97-AF65-F5344CB8AC3E}">
        <p14:creationId xmlns:p14="http://schemas.microsoft.com/office/powerpoint/2010/main" val="433933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he-IL"/>
              <a:t>לחץ כדי לערוך סגנון כותרת של תבנית בסיס</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E246A0DE-8F82-41CD-B744-DF7E9D245348}" type="datetimeFigureOut">
              <a:rPr lang="he-IL" smtClean="0"/>
              <a:t>ט"ז.אדר א.תשפ"ד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86E17B0-5C7A-4DDA-B71C-945E95967749}" type="slidenum">
              <a:rPr lang="he-IL" smtClean="0"/>
              <a:t>‹#›</a:t>
            </a:fld>
            <a:endParaRPr lang="he-IL"/>
          </a:p>
        </p:txBody>
      </p:sp>
    </p:spTree>
    <p:extLst>
      <p:ext uri="{BB962C8B-B14F-4D97-AF65-F5344CB8AC3E}">
        <p14:creationId xmlns:p14="http://schemas.microsoft.com/office/powerpoint/2010/main" val="2024387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E246A0DE-8F82-41CD-B744-DF7E9D245348}" type="datetimeFigureOut">
              <a:rPr lang="he-IL" smtClean="0"/>
              <a:t>ט"ז.אדר א.תשפ"ד</a:t>
            </a:fld>
            <a:endParaRPr lang="he-I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he-IL"/>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886E17B0-5C7A-4DDA-B71C-945E95967749}" type="slidenum">
              <a:rPr lang="he-IL" smtClean="0"/>
              <a:t>‹#›</a:t>
            </a:fld>
            <a:endParaRPr lang="he-IL"/>
          </a:p>
        </p:txBody>
      </p:sp>
    </p:spTree>
    <p:extLst>
      <p:ext uri="{BB962C8B-B14F-4D97-AF65-F5344CB8AC3E}">
        <p14:creationId xmlns:p14="http://schemas.microsoft.com/office/powerpoint/2010/main" val="19211661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246A0DE-8F82-41CD-B744-DF7E9D245348}" type="datetimeFigureOut">
              <a:rPr lang="he-IL" smtClean="0"/>
              <a:t>ט"ז.אדר א.תשפ"ד</a:t>
            </a:fld>
            <a:endParaRPr lang="he-I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he-I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86E17B0-5C7A-4DDA-B71C-945E95967749}" type="slidenum">
              <a:rPr lang="he-IL" smtClean="0"/>
              <a:t>‹#›</a:t>
            </a:fld>
            <a:endParaRPr lang="he-I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376974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63781" y="3398982"/>
            <a:ext cx="10002982" cy="707886"/>
          </a:xfrm>
          <a:prstGeom prst="rect">
            <a:avLst/>
          </a:prstGeom>
          <a:noFill/>
        </p:spPr>
        <p:txBody>
          <a:bodyPr wrap="square" rtlCol="1">
            <a:spAutoFit/>
          </a:bodyPr>
          <a:lstStyle/>
          <a:p>
            <a:pPr algn="ctr"/>
            <a:r>
              <a:rPr lang="en-US" sz="4000" dirty="0">
                <a:solidFill>
                  <a:srgbClr val="EDA900"/>
                </a:solidFill>
              </a:rPr>
              <a:t>A Decentralized Web3 Donations </a:t>
            </a:r>
            <a:r>
              <a:rPr lang="en-US" sz="4000" dirty="0" err="1">
                <a:solidFill>
                  <a:srgbClr val="EDA900"/>
                </a:solidFill>
              </a:rPr>
              <a:t>Platrform</a:t>
            </a:r>
            <a:endParaRPr lang="he-IL" sz="4000" dirty="0">
              <a:solidFill>
                <a:srgbClr val="EDA900"/>
              </a:solidFill>
            </a:endParaRPr>
          </a:p>
        </p:txBody>
      </p:sp>
      <p:sp>
        <p:nvSpPr>
          <p:cNvPr id="5" name="TextBox 4"/>
          <p:cNvSpPr txBox="1"/>
          <p:nvPr/>
        </p:nvSpPr>
        <p:spPr>
          <a:xfrm>
            <a:off x="4345708" y="4535054"/>
            <a:ext cx="3639127" cy="923330"/>
          </a:xfrm>
          <a:prstGeom prst="rect">
            <a:avLst/>
          </a:prstGeom>
          <a:noFill/>
        </p:spPr>
        <p:txBody>
          <a:bodyPr wrap="square" rtlCol="1">
            <a:spAutoFit/>
          </a:bodyPr>
          <a:lstStyle/>
          <a:p>
            <a:pPr algn="ctr"/>
            <a:r>
              <a:rPr lang="en-US" sz="1800" dirty="0">
                <a:solidFill>
                  <a:srgbClr val="3CB3AA"/>
                </a:solidFill>
                <a:effectLst/>
                <a:ea typeface="Times New Roman" panose="02020603050405020304" pitchFamily="18" charset="0"/>
                <a:cs typeface="Times New Roman" panose="02020603050405020304" pitchFamily="18" charset="0"/>
              </a:rPr>
              <a:t>Omer </a:t>
            </a:r>
            <a:r>
              <a:rPr lang="en-US" sz="1800" dirty="0" err="1">
                <a:solidFill>
                  <a:srgbClr val="3CB3AA"/>
                </a:solidFill>
                <a:effectLst/>
                <a:ea typeface="Times New Roman" panose="02020603050405020304" pitchFamily="18" charset="0"/>
                <a:cs typeface="Times New Roman" panose="02020603050405020304" pitchFamily="18" charset="0"/>
              </a:rPr>
              <a:t>Itach</a:t>
            </a:r>
            <a:r>
              <a:rPr lang="en-US" sz="1800" dirty="0">
                <a:solidFill>
                  <a:srgbClr val="3CB3AA"/>
                </a:solidFill>
                <a:effectLst/>
                <a:ea typeface="Times New Roman" panose="02020603050405020304" pitchFamily="18" charset="0"/>
                <a:cs typeface="Times New Roman" panose="02020603050405020304" pitchFamily="18" charset="0"/>
              </a:rPr>
              <a:t> 315814640</a:t>
            </a:r>
            <a:endParaRPr lang="en-IL" sz="1800" dirty="0">
              <a:solidFill>
                <a:srgbClr val="3CB3AA"/>
              </a:solidFill>
              <a:effectLst/>
              <a:ea typeface="Times New Roman" panose="02020603050405020304" pitchFamily="18" charset="0"/>
            </a:endParaRPr>
          </a:p>
          <a:p>
            <a:pPr algn="ctr"/>
            <a:r>
              <a:rPr lang="en-US" sz="1800" dirty="0">
                <a:solidFill>
                  <a:srgbClr val="3CB3AA"/>
                </a:solidFill>
                <a:effectLst/>
                <a:ea typeface="Times New Roman" panose="02020603050405020304" pitchFamily="18" charset="0"/>
                <a:cs typeface="Times New Roman" panose="02020603050405020304" pitchFamily="18" charset="0"/>
              </a:rPr>
              <a:t>Amit </a:t>
            </a:r>
            <a:r>
              <a:rPr lang="en-US" sz="1800" dirty="0" err="1">
                <a:solidFill>
                  <a:srgbClr val="3CB3AA"/>
                </a:solidFill>
                <a:effectLst/>
                <a:ea typeface="Times New Roman" panose="02020603050405020304" pitchFamily="18" charset="0"/>
                <a:cs typeface="Times New Roman" panose="02020603050405020304" pitchFamily="18" charset="0"/>
              </a:rPr>
              <a:t>Tabibi</a:t>
            </a:r>
            <a:r>
              <a:rPr lang="en-US" sz="1800" dirty="0">
                <a:solidFill>
                  <a:srgbClr val="3CB3AA"/>
                </a:solidFill>
                <a:effectLst/>
                <a:ea typeface="Times New Roman" panose="02020603050405020304" pitchFamily="18" charset="0"/>
                <a:cs typeface="Times New Roman" panose="02020603050405020304" pitchFamily="18" charset="0"/>
              </a:rPr>
              <a:t> 211821368</a:t>
            </a:r>
            <a:endParaRPr lang="en-IL" sz="1800" dirty="0">
              <a:solidFill>
                <a:srgbClr val="3CB3AA"/>
              </a:solidFill>
              <a:effectLst/>
              <a:ea typeface="Times New Roman" panose="02020603050405020304" pitchFamily="18" charset="0"/>
            </a:endParaRPr>
          </a:p>
          <a:p>
            <a:pPr algn="ctr"/>
            <a:r>
              <a:rPr lang="en-US" sz="1800" dirty="0">
                <a:solidFill>
                  <a:srgbClr val="3CB3AA"/>
                </a:solidFill>
                <a:effectLst/>
                <a:ea typeface="Times New Roman" panose="02020603050405020304" pitchFamily="18" charset="0"/>
                <a:cs typeface="Times New Roman" panose="02020603050405020304" pitchFamily="18" charset="0"/>
              </a:rPr>
              <a:t>Bar Elimelech 313586869</a:t>
            </a:r>
            <a:endParaRPr lang="en-IL" sz="1800" dirty="0">
              <a:solidFill>
                <a:srgbClr val="3CB3AA"/>
              </a:solidFill>
              <a:effectLst/>
              <a:ea typeface="Times New Roman" panose="02020603050405020304" pitchFamily="18" charset="0"/>
            </a:endParaRPr>
          </a:p>
        </p:txBody>
      </p:sp>
      <p:pic>
        <p:nvPicPr>
          <p:cNvPr id="7" name="תמונה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220545" cy="1011969"/>
          </a:xfrm>
          <a:prstGeom prst="rect">
            <a:avLst/>
          </a:prstGeom>
        </p:spPr>
      </p:pic>
    </p:spTree>
    <p:extLst>
      <p:ext uri="{BB962C8B-B14F-4D97-AF65-F5344CB8AC3E}">
        <p14:creationId xmlns:p14="http://schemas.microsoft.com/office/powerpoint/2010/main" val="3634709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8364" y="942109"/>
            <a:ext cx="4710545" cy="646331"/>
          </a:xfrm>
          <a:prstGeom prst="rect">
            <a:avLst/>
          </a:prstGeom>
          <a:noFill/>
        </p:spPr>
        <p:txBody>
          <a:bodyPr wrap="square" rtlCol="1">
            <a:spAutoFit/>
          </a:bodyPr>
          <a:lstStyle/>
          <a:p>
            <a:pPr algn="ctr"/>
            <a:r>
              <a:rPr lang="en-US" sz="3600" dirty="0">
                <a:solidFill>
                  <a:srgbClr val="EDA900"/>
                </a:solidFill>
              </a:rPr>
              <a:t>Screenshots</a:t>
            </a:r>
            <a:endParaRPr lang="he-IL" sz="3600" dirty="0">
              <a:solidFill>
                <a:srgbClr val="EDA900"/>
              </a:solidFill>
            </a:endParaRPr>
          </a:p>
        </p:txBody>
      </p:sp>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220545" cy="1011969"/>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AAC5C250-ACE5-9B47-9750-7D0D0D39E4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6334" y="2790078"/>
            <a:ext cx="6473698" cy="3254614"/>
          </a:xfrm>
          <a:prstGeom prst="rect">
            <a:avLst/>
          </a:prstGeom>
        </p:spPr>
      </p:pic>
      <p:sp>
        <p:nvSpPr>
          <p:cNvPr id="9" name="TextBox 8">
            <a:extLst>
              <a:ext uri="{FF2B5EF4-FFF2-40B4-BE49-F238E27FC236}">
                <a16:creationId xmlns:a16="http://schemas.microsoft.com/office/drawing/2014/main" id="{0FD53533-EBF1-244B-8756-8BE07FDB97AC}"/>
              </a:ext>
            </a:extLst>
          </p:cNvPr>
          <p:cNvSpPr txBox="1"/>
          <p:nvPr/>
        </p:nvSpPr>
        <p:spPr>
          <a:xfrm>
            <a:off x="2755340" y="1920240"/>
            <a:ext cx="5155642" cy="369332"/>
          </a:xfrm>
          <a:prstGeom prst="rect">
            <a:avLst/>
          </a:prstGeom>
          <a:noFill/>
        </p:spPr>
        <p:txBody>
          <a:bodyPr wrap="none" rtlCol="0">
            <a:spAutoFit/>
          </a:bodyPr>
          <a:lstStyle/>
          <a:p>
            <a:pPr algn="ctr"/>
            <a:r>
              <a:rPr lang="en-US" dirty="0"/>
              <a:t>H</a:t>
            </a:r>
            <a:r>
              <a:rPr lang="en-IL" dirty="0"/>
              <a:t>ere we are donating 10 ETH to campaign number 3</a:t>
            </a:r>
          </a:p>
        </p:txBody>
      </p:sp>
      <p:cxnSp>
        <p:nvCxnSpPr>
          <p:cNvPr id="11" name="Straight Arrow Connector 10">
            <a:extLst>
              <a:ext uri="{FF2B5EF4-FFF2-40B4-BE49-F238E27FC236}">
                <a16:creationId xmlns:a16="http://schemas.microsoft.com/office/drawing/2014/main" id="{3B2B107A-EE63-A44B-9D2F-4FD47A125B53}"/>
              </a:ext>
            </a:extLst>
          </p:cNvPr>
          <p:cNvCxnSpPr/>
          <p:nvPr/>
        </p:nvCxnSpPr>
        <p:spPr>
          <a:xfrm flipH="1">
            <a:off x="8074152" y="3849624"/>
            <a:ext cx="16642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7764280-B569-3A40-BCCD-154294096813}"/>
              </a:ext>
            </a:extLst>
          </p:cNvPr>
          <p:cNvSpPr txBox="1"/>
          <p:nvPr/>
        </p:nvSpPr>
        <p:spPr>
          <a:xfrm>
            <a:off x="9857232" y="3664958"/>
            <a:ext cx="1740669" cy="369332"/>
          </a:xfrm>
          <a:prstGeom prst="rect">
            <a:avLst/>
          </a:prstGeom>
          <a:noFill/>
        </p:spPr>
        <p:txBody>
          <a:bodyPr wrap="none" rtlCol="0">
            <a:spAutoFit/>
          </a:bodyPr>
          <a:lstStyle/>
          <a:p>
            <a:pPr marL="0" algn="l" defTabSz="914400" rtl="0" eaLnBrk="1" latinLnBrk="0" hangingPunct="1"/>
            <a:r>
              <a:rPr lang="en-IL" dirty="0"/>
              <a:t>10 ETH donation</a:t>
            </a:r>
          </a:p>
        </p:txBody>
      </p:sp>
    </p:spTree>
    <p:extLst>
      <p:ext uri="{BB962C8B-B14F-4D97-AF65-F5344CB8AC3E}">
        <p14:creationId xmlns:p14="http://schemas.microsoft.com/office/powerpoint/2010/main" val="1867321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8364" y="942109"/>
            <a:ext cx="4710545" cy="646331"/>
          </a:xfrm>
          <a:prstGeom prst="rect">
            <a:avLst/>
          </a:prstGeom>
          <a:noFill/>
        </p:spPr>
        <p:txBody>
          <a:bodyPr wrap="square" rtlCol="1">
            <a:spAutoFit/>
          </a:bodyPr>
          <a:lstStyle/>
          <a:p>
            <a:pPr algn="ctr"/>
            <a:r>
              <a:rPr lang="en-US" sz="3600" dirty="0">
                <a:solidFill>
                  <a:srgbClr val="EDA900"/>
                </a:solidFill>
              </a:rPr>
              <a:t>Screenshots</a:t>
            </a:r>
            <a:endParaRPr lang="he-IL" sz="3600" dirty="0">
              <a:solidFill>
                <a:srgbClr val="EDA900"/>
              </a:solidFill>
            </a:endParaRPr>
          </a:p>
        </p:txBody>
      </p:sp>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220545" cy="1011969"/>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D6CEEA23-328F-7B4E-837D-0E12D5BB8E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1165" y="2886247"/>
            <a:ext cx="9249669" cy="2950115"/>
          </a:xfrm>
          <a:prstGeom prst="rect">
            <a:avLst/>
          </a:prstGeom>
        </p:spPr>
      </p:pic>
      <p:sp>
        <p:nvSpPr>
          <p:cNvPr id="6" name="TextBox 5">
            <a:extLst>
              <a:ext uri="{FF2B5EF4-FFF2-40B4-BE49-F238E27FC236}">
                <a16:creationId xmlns:a16="http://schemas.microsoft.com/office/drawing/2014/main" id="{82534F66-BB1F-6347-B592-BD8EE43A9148}"/>
              </a:ext>
            </a:extLst>
          </p:cNvPr>
          <p:cNvSpPr txBox="1"/>
          <p:nvPr/>
        </p:nvSpPr>
        <p:spPr>
          <a:xfrm>
            <a:off x="909077" y="1940444"/>
            <a:ext cx="9739654" cy="923330"/>
          </a:xfrm>
          <a:prstGeom prst="rect">
            <a:avLst/>
          </a:prstGeom>
          <a:noFill/>
        </p:spPr>
        <p:txBody>
          <a:bodyPr wrap="none" rtlCol="0">
            <a:spAutoFit/>
          </a:bodyPr>
          <a:lstStyle/>
          <a:p>
            <a:pPr algn="ctr"/>
            <a:r>
              <a:rPr lang="en-US" dirty="0"/>
              <a:t>T</a:t>
            </a:r>
            <a:r>
              <a:rPr lang="en-IL" dirty="0"/>
              <a:t>his is a screenshot from the Pinata website , our IPFS database </a:t>
            </a:r>
          </a:p>
          <a:p>
            <a:pPr algn="ctr"/>
            <a:r>
              <a:rPr lang="en-US" dirty="0"/>
              <a:t>And you can see 3 different objects that represent the 3 different campaigns that is open on our </a:t>
            </a:r>
            <a:r>
              <a:rPr lang="en-US" dirty="0" err="1"/>
              <a:t>DApp</a:t>
            </a:r>
            <a:endParaRPr lang="en-US" dirty="0"/>
          </a:p>
          <a:p>
            <a:pPr algn="ctr"/>
            <a:r>
              <a:rPr lang="en-US" dirty="0"/>
              <a:t>Each object is the file image of each campaign </a:t>
            </a:r>
            <a:endParaRPr lang="en-IL" dirty="0"/>
          </a:p>
        </p:txBody>
      </p:sp>
      <p:cxnSp>
        <p:nvCxnSpPr>
          <p:cNvPr id="9" name="Straight Arrow Connector 8">
            <a:extLst>
              <a:ext uri="{FF2B5EF4-FFF2-40B4-BE49-F238E27FC236}">
                <a16:creationId xmlns:a16="http://schemas.microsoft.com/office/drawing/2014/main" id="{722D9A2F-831E-D240-B3AD-05EE695074DE}"/>
              </a:ext>
            </a:extLst>
          </p:cNvPr>
          <p:cNvCxnSpPr>
            <a:cxnSpLocks/>
          </p:cNvCxnSpPr>
          <p:nvPr/>
        </p:nvCxnSpPr>
        <p:spPr>
          <a:xfrm flipV="1">
            <a:off x="1421464" y="4370832"/>
            <a:ext cx="1330880" cy="964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C404C18-95A6-1349-9ED6-9C4ABD02852C}"/>
              </a:ext>
            </a:extLst>
          </p:cNvPr>
          <p:cNvCxnSpPr>
            <a:cxnSpLocks/>
            <a:stCxn id="14" idx="3"/>
          </p:cNvCxnSpPr>
          <p:nvPr/>
        </p:nvCxnSpPr>
        <p:spPr>
          <a:xfrm flipV="1">
            <a:off x="1442876" y="4736592"/>
            <a:ext cx="1437484" cy="7835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018A5D6-7CE4-C14B-835E-1D5A811E0179}"/>
              </a:ext>
            </a:extLst>
          </p:cNvPr>
          <p:cNvCxnSpPr>
            <a:cxnSpLocks/>
          </p:cNvCxnSpPr>
          <p:nvPr/>
        </p:nvCxnSpPr>
        <p:spPr>
          <a:xfrm flipV="1">
            <a:off x="1442876" y="5230368"/>
            <a:ext cx="1437484" cy="4046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601DA0D-6874-A24F-8DCB-034FC82EA606}"/>
              </a:ext>
            </a:extLst>
          </p:cNvPr>
          <p:cNvSpPr txBox="1"/>
          <p:nvPr/>
        </p:nvSpPr>
        <p:spPr>
          <a:xfrm>
            <a:off x="428175" y="5335524"/>
            <a:ext cx="1014701" cy="369332"/>
          </a:xfrm>
          <a:prstGeom prst="rect">
            <a:avLst/>
          </a:prstGeom>
          <a:noFill/>
        </p:spPr>
        <p:txBody>
          <a:bodyPr wrap="none" rtlCol="0">
            <a:spAutoFit/>
          </a:bodyPr>
          <a:lstStyle/>
          <a:p>
            <a:pPr marL="0" algn="l" defTabSz="914400" rtl="0" eaLnBrk="1" latinLnBrk="0" hangingPunct="1"/>
            <a:r>
              <a:rPr lang="en-IL" dirty="0"/>
              <a:t>3 images</a:t>
            </a:r>
          </a:p>
        </p:txBody>
      </p:sp>
    </p:spTree>
    <p:extLst>
      <p:ext uri="{BB962C8B-B14F-4D97-AF65-F5344CB8AC3E}">
        <p14:creationId xmlns:p14="http://schemas.microsoft.com/office/powerpoint/2010/main" val="1485131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51200" y="997528"/>
            <a:ext cx="5689600" cy="646331"/>
          </a:xfrm>
          <a:prstGeom prst="rect">
            <a:avLst/>
          </a:prstGeom>
          <a:noFill/>
        </p:spPr>
        <p:txBody>
          <a:bodyPr wrap="square" rtlCol="1">
            <a:spAutoFit/>
          </a:bodyPr>
          <a:lstStyle/>
          <a:p>
            <a:pPr algn="ctr"/>
            <a:r>
              <a:rPr lang="en-US" sz="3600" dirty="0">
                <a:solidFill>
                  <a:srgbClr val="EDA900"/>
                </a:solidFill>
              </a:rPr>
              <a:t>Project progress schedule</a:t>
            </a:r>
            <a:endParaRPr lang="he-IL" sz="3600" dirty="0">
              <a:solidFill>
                <a:srgbClr val="EDA900"/>
              </a:solidFill>
            </a:endParaRPr>
          </a:p>
        </p:txBody>
      </p:sp>
      <p:sp>
        <p:nvSpPr>
          <p:cNvPr id="2" name="TextBox 1"/>
          <p:cNvSpPr txBox="1"/>
          <p:nvPr/>
        </p:nvSpPr>
        <p:spPr>
          <a:xfrm>
            <a:off x="1117600" y="1985819"/>
            <a:ext cx="10193528" cy="4216539"/>
          </a:xfrm>
          <a:prstGeom prst="rect">
            <a:avLst/>
          </a:prstGeom>
          <a:noFill/>
        </p:spPr>
        <p:txBody>
          <a:bodyPr wrap="square" rtlCol="1">
            <a:spAutoFit/>
          </a:bodyPr>
          <a:lstStyle/>
          <a:p>
            <a:pPr algn="ctr"/>
            <a:r>
              <a:rPr lang="en-US" dirty="0">
                <a:effectLst/>
              </a:rPr>
              <a:t>At first we made the system requirements/UML/ Class diagram to understand how we want to build our project. </a:t>
            </a:r>
          </a:p>
          <a:p>
            <a:pPr algn="ctr"/>
            <a:endParaRPr lang="en-US" dirty="0">
              <a:effectLst/>
            </a:endParaRPr>
          </a:p>
          <a:p>
            <a:pPr algn="ctr"/>
            <a:r>
              <a:rPr lang="en-US" dirty="0">
                <a:effectLst/>
              </a:rPr>
              <a:t>It took us about 3-4 weeks which afterwards we immediately started working on the UI of the website and writing our smart contract at the same time. That  alone took us another 1-2 months. </a:t>
            </a:r>
          </a:p>
          <a:p>
            <a:pPr algn="ctr"/>
            <a:endParaRPr lang="en-US" dirty="0">
              <a:effectLst/>
            </a:endParaRPr>
          </a:p>
          <a:p>
            <a:pPr algn="ctr"/>
            <a:r>
              <a:rPr lang="en-US" dirty="0">
                <a:effectLst/>
              </a:rPr>
              <a:t>When our UI and smart contract were in place we integrated our IPFS database alongside the whole Backend development and started unit testing to make sure the code is polished.</a:t>
            </a:r>
          </a:p>
          <a:p>
            <a:pPr algn="ctr"/>
            <a:endParaRPr lang="en-US" dirty="0">
              <a:effectLst/>
            </a:endParaRPr>
          </a:p>
          <a:p>
            <a:pPr algn="ctr"/>
            <a:r>
              <a:rPr lang="en-US" dirty="0">
                <a:effectLst/>
              </a:rPr>
              <a:t>Eventually after 3-4 months we managed to create the final product with each required document that captures the development process.</a:t>
            </a:r>
          </a:p>
          <a:p>
            <a:pPr algn="ctr"/>
            <a:endParaRPr lang="en-US" dirty="0"/>
          </a:p>
          <a:p>
            <a:pPr algn="ctr"/>
            <a:r>
              <a:rPr lang="en-US" dirty="0"/>
              <a:t>We set down with Roi approx. every two to 3 weeks , and every time we made sure all the meetings went smoothly , and we were right on time with our all of our tasks. </a:t>
            </a:r>
            <a:endParaRPr lang="en-US" dirty="0">
              <a:effectLst/>
            </a:endParaRPr>
          </a:p>
          <a:p>
            <a:pPr algn="ctr"/>
            <a:endParaRPr lang="en-US" sz="1600" dirty="0">
              <a:effectLst/>
            </a:endParaRPr>
          </a:p>
        </p:txBody>
      </p:sp>
      <p:pic>
        <p:nvPicPr>
          <p:cNvPr id="5" name="תמונה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220545" cy="1011969"/>
          </a:xfrm>
          <a:prstGeom prst="rect">
            <a:avLst/>
          </a:prstGeom>
        </p:spPr>
      </p:pic>
    </p:spTree>
    <p:extLst>
      <p:ext uri="{BB962C8B-B14F-4D97-AF65-F5344CB8AC3E}">
        <p14:creationId xmlns:p14="http://schemas.microsoft.com/office/powerpoint/2010/main" val="673223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95782" y="544946"/>
            <a:ext cx="5689600" cy="646331"/>
          </a:xfrm>
          <a:prstGeom prst="rect">
            <a:avLst/>
          </a:prstGeom>
          <a:noFill/>
        </p:spPr>
        <p:txBody>
          <a:bodyPr wrap="square" rtlCol="1">
            <a:spAutoFit/>
          </a:bodyPr>
          <a:lstStyle/>
          <a:p>
            <a:pPr algn="ctr"/>
            <a:r>
              <a:rPr lang="en-US" sz="3600" dirty="0">
                <a:solidFill>
                  <a:srgbClr val="EDA900"/>
                </a:solidFill>
              </a:rPr>
              <a:t>Unexpected problems</a:t>
            </a:r>
          </a:p>
        </p:txBody>
      </p:sp>
      <p:sp>
        <p:nvSpPr>
          <p:cNvPr id="2" name="TextBox 1"/>
          <p:cNvSpPr txBox="1"/>
          <p:nvPr/>
        </p:nvSpPr>
        <p:spPr>
          <a:xfrm>
            <a:off x="2235200" y="1187583"/>
            <a:ext cx="9254837" cy="369332"/>
          </a:xfrm>
          <a:prstGeom prst="rect">
            <a:avLst/>
          </a:prstGeom>
          <a:noFill/>
        </p:spPr>
        <p:txBody>
          <a:bodyPr wrap="square" rtlCol="1">
            <a:spAutoFit/>
          </a:bodyPr>
          <a:lstStyle/>
          <a:p>
            <a:pPr algn="l"/>
            <a:r>
              <a:rPr lang="en-US" dirty="0">
                <a:solidFill>
                  <a:srgbClr val="3CB3AA"/>
                </a:solidFill>
              </a:rPr>
              <a:t>Unexpected problems that appeared during the implementation of the project</a:t>
            </a:r>
            <a:endParaRPr lang="he-IL" dirty="0">
              <a:solidFill>
                <a:srgbClr val="3CB3AA"/>
              </a:solidFill>
            </a:endParaRPr>
          </a:p>
        </p:txBody>
      </p:sp>
      <p:pic>
        <p:nvPicPr>
          <p:cNvPr id="5" name="תמונה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220545" cy="1011969"/>
          </a:xfrm>
          <a:prstGeom prst="rect">
            <a:avLst/>
          </a:prstGeom>
        </p:spPr>
      </p:pic>
      <p:sp>
        <p:nvSpPr>
          <p:cNvPr id="3" name="TextBox 2">
            <a:extLst>
              <a:ext uri="{FF2B5EF4-FFF2-40B4-BE49-F238E27FC236}">
                <a16:creationId xmlns:a16="http://schemas.microsoft.com/office/drawing/2014/main" id="{D2CCC16F-71AA-054B-98FE-1C36C2895911}"/>
              </a:ext>
            </a:extLst>
          </p:cNvPr>
          <p:cNvSpPr txBox="1"/>
          <p:nvPr/>
        </p:nvSpPr>
        <p:spPr>
          <a:xfrm>
            <a:off x="2017281" y="1938528"/>
            <a:ext cx="7355154" cy="2308324"/>
          </a:xfrm>
          <a:prstGeom prst="rect">
            <a:avLst/>
          </a:prstGeom>
          <a:noFill/>
        </p:spPr>
        <p:txBody>
          <a:bodyPr wrap="none" rtlCol="0">
            <a:spAutoFit/>
          </a:bodyPr>
          <a:lstStyle/>
          <a:p>
            <a:pPr algn="ctr"/>
            <a:r>
              <a:rPr lang="en-US" dirty="0"/>
              <a:t>O</a:t>
            </a:r>
            <a:r>
              <a:rPr lang="en-IL" dirty="0"/>
              <a:t>ne of the main problem we faced was the IPFS database </a:t>
            </a:r>
          </a:p>
          <a:p>
            <a:pPr algn="ctr"/>
            <a:endParaRPr lang="en-IL" dirty="0"/>
          </a:p>
          <a:p>
            <a:pPr algn="ctr"/>
            <a:r>
              <a:rPr lang="en-US" dirty="0"/>
              <a:t>F</a:t>
            </a:r>
            <a:r>
              <a:rPr lang="en-IL" dirty="0"/>
              <a:t>irst we wanted to use </a:t>
            </a:r>
            <a:r>
              <a:rPr lang="en-IL" b="1" dirty="0"/>
              <a:t>INFURA</a:t>
            </a:r>
            <a:r>
              <a:rPr lang="en-IL" dirty="0"/>
              <a:t> database but we had couple of issues:</a:t>
            </a:r>
          </a:p>
          <a:p>
            <a:pPr algn="ctr"/>
            <a:endParaRPr lang="en-IL" dirty="0"/>
          </a:p>
          <a:p>
            <a:pPr algn="ctr"/>
            <a:r>
              <a:rPr lang="en-IL" dirty="0"/>
              <a:t>- deploying the code</a:t>
            </a:r>
          </a:p>
          <a:p>
            <a:pPr algn="ctr"/>
            <a:r>
              <a:rPr lang="en-IL" dirty="0"/>
              <a:t>- infura themselves stopped the services while we were working on the code</a:t>
            </a:r>
            <a:br>
              <a:rPr lang="en-IL" dirty="0"/>
            </a:br>
            <a:br>
              <a:rPr lang="en-IL" dirty="0"/>
            </a:br>
            <a:r>
              <a:rPr lang="en-IL" dirty="0"/>
              <a:t> </a:t>
            </a:r>
          </a:p>
        </p:txBody>
      </p:sp>
      <p:pic>
        <p:nvPicPr>
          <p:cNvPr id="6" name="Picture 2" descr="What is Infura. In this article I would like to… | by BlueSmoke | What is  Infura | Medium">
            <a:extLst>
              <a:ext uri="{FF2B5EF4-FFF2-40B4-BE49-F238E27FC236}">
                <a16:creationId xmlns:a16="http://schemas.microsoft.com/office/drawing/2014/main" id="{22B6D4E4-BAF9-E54E-867C-82132B1611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3074" y="4292919"/>
            <a:ext cx="3797479" cy="1206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371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14256" y="979056"/>
            <a:ext cx="5689600" cy="646331"/>
          </a:xfrm>
          <a:prstGeom prst="rect">
            <a:avLst/>
          </a:prstGeom>
          <a:noFill/>
        </p:spPr>
        <p:txBody>
          <a:bodyPr wrap="square" rtlCol="1">
            <a:spAutoFit/>
          </a:bodyPr>
          <a:lstStyle/>
          <a:p>
            <a:pPr algn="ctr"/>
            <a:r>
              <a:rPr lang="en-US" sz="3600" dirty="0">
                <a:solidFill>
                  <a:srgbClr val="EDA900"/>
                </a:solidFill>
              </a:rPr>
              <a:t>Coping and Solving</a:t>
            </a:r>
          </a:p>
        </p:txBody>
      </p:sp>
      <p:pic>
        <p:nvPicPr>
          <p:cNvPr id="5" name="תמונה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220545" cy="1011969"/>
          </a:xfrm>
          <a:prstGeom prst="rect">
            <a:avLst/>
          </a:prstGeom>
        </p:spPr>
      </p:pic>
      <p:sp>
        <p:nvSpPr>
          <p:cNvPr id="3" name="TextBox 2">
            <a:extLst>
              <a:ext uri="{FF2B5EF4-FFF2-40B4-BE49-F238E27FC236}">
                <a16:creationId xmlns:a16="http://schemas.microsoft.com/office/drawing/2014/main" id="{8DBA7B8A-1F64-E348-9466-FFD2D92DC072}"/>
              </a:ext>
            </a:extLst>
          </p:cNvPr>
          <p:cNvSpPr txBox="1"/>
          <p:nvPr/>
        </p:nvSpPr>
        <p:spPr>
          <a:xfrm>
            <a:off x="1523858" y="2276856"/>
            <a:ext cx="8749896" cy="1477328"/>
          </a:xfrm>
          <a:prstGeom prst="rect">
            <a:avLst/>
          </a:prstGeom>
          <a:noFill/>
        </p:spPr>
        <p:txBody>
          <a:bodyPr wrap="none" rtlCol="0">
            <a:spAutoFit/>
          </a:bodyPr>
          <a:lstStyle/>
          <a:p>
            <a:pPr algn="ctr"/>
            <a:r>
              <a:rPr lang="en-US" dirty="0"/>
              <a:t>A</a:t>
            </a:r>
            <a:r>
              <a:rPr lang="en-IL" dirty="0"/>
              <a:t>fter some research we found </a:t>
            </a:r>
            <a:r>
              <a:rPr lang="en-IL" b="1" dirty="0"/>
              <a:t>Pinata</a:t>
            </a:r>
            <a:r>
              <a:rPr lang="en-IL" dirty="0"/>
              <a:t> , which is a differ</a:t>
            </a:r>
            <a:r>
              <a:rPr lang="en-US" dirty="0"/>
              <a:t>e</a:t>
            </a:r>
            <a:r>
              <a:rPr lang="en-IL" dirty="0"/>
              <a:t>nt ipfs provider,  we went through</a:t>
            </a:r>
          </a:p>
          <a:p>
            <a:pPr algn="ctr"/>
            <a:r>
              <a:rPr lang="en-US" dirty="0"/>
              <a:t>T</a:t>
            </a:r>
            <a:r>
              <a:rPr lang="en-IL" dirty="0"/>
              <a:t>heir documents fast and start coding right away.</a:t>
            </a:r>
            <a:br>
              <a:rPr lang="en-IL" dirty="0"/>
            </a:br>
            <a:br>
              <a:rPr lang="en-IL" dirty="0"/>
            </a:br>
            <a:r>
              <a:rPr lang="en-US" dirty="0"/>
              <a:t>W</a:t>
            </a:r>
            <a:r>
              <a:rPr lang="en-IL" dirty="0"/>
              <a:t>e found succcess using this platform and made sure every thing working properly. </a:t>
            </a:r>
          </a:p>
          <a:p>
            <a:pPr marL="0" algn="l" defTabSz="914400" rtl="0" eaLnBrk="1" latinLnBrk="0" hangingPunct="1"/>
            <a:endParaRPr lang="en-IL" dirty="0"/>
          </a:p>
        </p:txBody>
      </p:sp>
      <p:pic>
        <p:nvPicPr>
          <p:cNvPr id="1028" name="Picture 4" descr="Pinning 10,000 images on IPFS with Pinata | by Jake Warren | Medium">
            <a:extLst>
              <a:ext uri="{FF2B5EF4-FFF2-40B4-BE49-F238E27FC236}">
                <a16:creationId xmlns:a16="http://schemas.microsoft.com/office/drawing/2014/main" id="{5EF2AEE8-9935-304D-A61A-680CED3862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0650" y="3796887"/>
            <a:ext cx="4040886" cy="18542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60E3AAA-77A1-3447-B3BB-9E592B4FFD79}"/>
              </a:ext>
            </a:extLst>
          </p:cNvPr>
          <p:cNvSpPr txBox="1"/>
          <p:nvPr/>
        </p:nvSpPr>
        <p:spPr>
          <a:xfrm>
            <a:off x="6638544" y="4539321"/>
            <a:ext cx="4227311" cy="369332"/>
          </a:xfrm>
          <a:prstGeom prst="rect">
            <a:avLst/>
          </a:prstGeom>
          <a:noFill/>
        </p:spPr>
        <p:txBody>
          <a:bodyPr wrap="none" rtlCol="0">
            <a:spAutoFit/>
          </a:bodyPr>
          <a:lstStyle/>
          <a:p>
            <a:pPr marL="0" algn="l" defTabSz="914400" rtl="0" eaLnBrk="1" latinLnBrk="0" hangingPunct="1"/>
            <a:r>
              <a:rPr lang="en-US" dirty="0"/>
              <a:t>N</a:t>
            </a:r>
            <a:r>
              <a:rPr lang="en-IL" dirty="0"/>
              <a:t>ext page is the function we implemented </a:t>
            </a:r>
          </a:p>
        </p:txBody>
      </p:sp>
    </p:spTree>
    <p:extLst>
      <p:ext uri="{BB962C8B-B14F-4D97-AF65-F5344CB8AC3E}">
        <p14:creationId xmlns:p14="http://schemas.microsoft.com/office/powerpoint/2010/main" val="2995925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14256" y="979056"/>
            <a:ext cx="5689600" cy="646331"/>
          </a:xfrm>
          <a:prstGeom prst="rect">
            <a:avLst/>
          </a:prstGeom>
          <a:noFill/>
        </p:spPr>
        <p:txBody>
          <a:bodyPr wrap="square" rtlCol="1">
            <a:spAutoFit/>
          </a:bodyPr>
          <a:lstStyle/>
          <a:p>
            <a:pPr algn="ctr"/>
            <a:r>
              <a:rPr lang="en-US" sz="3600" dirty="0">
                <a:solidFill>
                  <a:srgbClr val="EDA900"/>
                </a:solidFill>
              </a:rPr>
              <a:t>Coping and Solving</a:t>
            </a:r>
          </a:p>
        </p:txBody>
      </p:sp>
      <p:pic>
        <p:nvPicPr>
          <p:cNvPr id="5" name="תמונה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220545" cy="1011969"/>
          </a:xfrm>
          <a:prstGeom prst="rect">
            <a:avLst/>
          </a:prstGeom>
        </p:spPr>
      </p:pic>
      <p:pic>
        <p:nvPicPr>
          <p:cNvPr id="6" name="Picture 5" descr="A screen shot of a computer program&#10;&#10;Description automatically generated">
            <a:extLst>
              <a:ext uri="{FF2B5EF4-FFF2-40B4-BE49-F238E27FC236}">
                <a16:creationId xmlns:a16="http://schemas.microsoft.com/office/drawing/2014/main" id="{4B6432EB-99C2-F14A-BD80-2B03A8CFD7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0501" y="1933305"/>
            <a:ext cx="6906491" cy="4083447"/>
          </a:xfrm>
          <a:prstGeom prst="rect">
            <a:avLst/>
          </a:prstGeom>
        </p:spPr>
      </p:pic>
      <p:sp>
        <p:nvSpPr>
          <p:cNvPr id="7" name="TextBox 6">
            <a:extLst>
              <a:ext uri="{FF2B5EF4-FFF2-40B4-BE49-F238E27FC236}">
                <a16:creationId xmlns:a16="http://schemas.microsoft.com/office/drawing/2014/main" id="{B0DE8759-16C7-324F-A96F-7DDF04357AE6}"/>
              </a:ext>
            </a:extLst>
          </p:cNvPr>
          <p:cNvSpPr txBox="1"/>
          <p:nvPr/>
        </p:nvSpPr>
        <p:spPr>
          <a:xfrm>
            <a:off x="555008" y="3288456"/>
            <a:ext cx="3822192" cy="646331"/>
          </a:xfrm>
          <a:prstGeom prst="rect">
            <a:avLst/>
          </a:prstGeom>
          <a:noFill/>
        </p:spPr>
        <p:txBody>
          <a:bodyPr wrap="square" rtlCol="0">
            <a:spAutoFit/>
          </a:bodyPr>
          <a:lstStyle/>
          <a:p>
            <a:pPr marL="0" algn="ctr" defTabSz="914400" rtl="0" eaLnBrk="1" latinLnBrk="0" hangingPunct="1"/>
            <a:r>
              <a:rPr lang="en-US" dirty="0"/>
              <a:t>T</a:t>
            </a:r>
            <a:r>
              <a:rPr lang="en-IL" dirty="0"/>
              <a:t>his is the code we eventually came up with that worked for us  </a:t>
            </a:r>
          </a:p>
        </p:txBody>
      </p:sp>
    </p:spTree>
    <p:extLst>
      <p:ext uri="{BB962C8B-B14F-4D97-AF65-F5344CB8AC3E}">
        <p14:creationId xmlns:p14="http://schemas.microsoft.com/office/powerpoint/2010/main" val="3834651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97384" y="508001"/>
            <a:ext cx="5689600" cy="1200329"/>
          </a:xfrm>
          <a:prstGeom prst="rect">
            <a:avLst/>
          </a:prstGeom>
          <a:noFill/>
        </p:spPr>
        <p:txBody>
          <a:bodyPr wrap="square" rtlCol="1">
            <a:spAutoFit/>
          </a:bodyPr>
          <a:lstStyle/>
          <a:p>
            <a:pPr algn="ctr"/>
            <a:r>
              <a:rPr lang="en-US" sz="3600" dirty="0">
                <a:solidFill>
                  <a:srgbClr val="EDA900"/>
                </a:solidFill>
              </a:rPr>
              <a:t>Conclusions for further development</a:t>
            </a:r>
          </a:p>
        </p:txBody>
      </p:sp>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220545" cy="1011969"/>
          </a:xfrm>
          <a:prstGeom prst="rect">
            <a:avLst/>
          </a:prstGeom>
        </p:spPr>
      </p:pic>
      <p:sp>
        <p:nvSpPr>
          <p:cNvPr id="2" name="TextBox 1">
            <a:extLst>
              <a:ext uri="{FF2B5EF4-FFF2-40B4-BE49-F238E27FC236}">
                <a16:creationId xmlns:a16="http://schemas.microsoft.com/office/drawing/2014/main" id="{0E09D65C-3169-1A4E-96C7-27742D076E59}"/>
              </a:ext>
            </a:extLst>
          </p:cNvPr>
          <p:cNvSpPr txBox="1"/>
          <p:nvPr/>
        </p:nvSpPr>
        <p:spPr>
          <a:xfrm>
            <a:off x="1380744" y="1950564"/>
            <a:ext cx="9948672" cy="3970318"/>
          </a:xfrm>
          <a:prstGeom prst="rect">
            <a:avLst/>
          </a:prstGeom>
          <a:noFill/>
        </p:spPr>
        <p:txBody>
          <a:bodyPr wrap="square" rtlCol="0">
            <a:spAutoFit/>
          </a:bodyPr>
          <a:lstStyle/>
          <a:p>
            <a:pPr algn="ctr"/>
            <a:r>
              <a:rPr lang="en-US" dirty="0">
                <a:solidFill>
                  <a:srgbClr val="3CB3AA"/>
                </a:solidFill>
                <a:effectLst/>
                <a:latin typeface="Times New Roman" panose="02020603050405020304" pitchFamily="18" charset="0"/>
                <a:ea typeface="Times New Roman" panose="02020603050405020304" pitchFamily="18" charset="0"/>
                <a:cs typeface="Times New Roman" panose="02020603050405020304" pitchFamily="18" charset="0"/>
              </a:rPr>
              <a:t>Achievements</a:t>
            </a:r>
          </a:p>
          <a:p>
            <a:pPr algn="ctr"/>
            <a:endParaRPr lang="en-IL" dirty="0">
              <a:effectLst/>
              <a:latin typeface="Times New Roman" panose="02020603050405020304" pitchFamily="18" charset="0"/>
              <a:ea typeface="Times New Roman" panose="02020603050405020304" pitchFamily="18" charset="0"/>
            </a:endParaRPr>
          </a:p>
          <a:p>
            <a:pPr marL="342900" lvl="0" indent="-342900" algn="ctr">
              <a:buFont typeface="Symbol" pitchFamily="2" charset="2"/>
              <a:buChar char=""/>
            </a:pPr>
            <a:r>
              <a:rPr lang="en-IL" sz="1800" b="1" dirty="0">
                <a:effectLst/>
                <a:latin typeface="Times New Roman" panose="02020603050405020304" pitchFamily="18" charset="0"/>
                <a:ea typeface="Times New Roman" panose="02020603050405020304" pitchFamily="18" charset="0"/>
              </a:rPr>
              <a:t>Successful Smart Contracts</a:t>
            </a:r>
            <a:r>
              <a:rPr lang="en-IL" sz="1800" dirty="0">
                <a:effectLst/>
                <a:latin typeface="Times New Roman" panose="02020603050405020304" pitchFamily="18" charset="0"/>
                <a:ea typeface="Times New Roman" panose="02020603050405020304" pitchFamily="18" charset="0"/>
              </a:rPr>
              <a:t>: The implementation of smart contracts, including the CampaignFactory contract, showcased effective and secure handling of campaign-related functionalities.</a:t>
            </a:r>
          </a:p>
          <a:p>
            <a:pPr marL="342900" lvl="0" indent="-342900" algn="ctr">
              <a:buFont typeface="Symbol" pitchFamily="2" charset="2"/>
              <a:buChar char=""/>
            </a:pPr>
            <a:endParaRPr lang="en-IL" sz="1800" dirty="0">
              <a:effectLst/>
              <a:latin typeface="Times New Roman" panose="02020603050405020304" pitchFamily="18" charset="0"/>
              <a:ea typeface="Times New Roman" panose="02020603050405020304" pitchFamily="18" charset="0"/>
            </a:endParaRPr>
          </a:p>
          <a:p>
            <a:pPr marL="342900" lvl="0" indent="-342900" algn="ctr">
              <a:buFont typeface="Symbol" pitchFamily="2" charset="2"/>
              <a:buChar char=""/>
            </a:pPr>
            <a:r>
              <a:rPr lang="en-IL" sz="1800" b="1" dirty="0">
                <a:effectLst/>
                <a:latin typeface="Times New Roman" panose="02020603050405020304" pitchFamily="18" charset="0"/>
                <a:ea typeface="Times New Roman" panose="02020603050405020304" pitchFamily="18" charset="0"/>
              </a:rPr>
              <a:t>User-Friendly Interface</a:t>
            </a:r>
            <a:r>
              <a:rPr lang="en-IL" sz="1800" dirty="0">
                <a:effectLst/>
                <a:latin typeface="Times New Roman" panose="02020603050405020304" pitchFamily="18" charset="0"/>
                <a:ea typeface="Times New Roman" panose="02020603050405020304" pitchFamily="18" charset="0"/>
              </a:rPr>
              <a:t>: The frontend design prioritized user experience, allowing for intuitive navigation and personalization of donation preferences.</a:t>
            </a:r>
          </a:p>
          <a:p>
            <a:pPr marL="342900" lvl="0" indent="-342900" algn="ctr">
              <a:buFont typeface="Symbol" pitchFamily="2" charset="2"/>
              <a:buChar char=""/>
            </a:pPr>
            <a:endParaRPr lang="en-IL" sz="1800" dirty="0">
              <a:effectLst/>
              <a:latin typeface="Times New Roman" panose="02020603050405020304" pitchFamily="18" charset="0"/>
              <a:ea typeface="Times New Roman" panose="02020603050405020304" pitchFamily="18" charset="0"/>
            </a:endParaRPr>
          </a:p>
          <a:p>
            <a:pPr marL="342900" lvl="0" indent="-342900" algn="ctr">
              <a:buFont typeface="Symbol" pitchFamily="2" charset="2"/>
              <a:buChar char=""/>
            </a:pPr>
            <a:r>
              <a:rPr lang="en-IL" sz="1800" b="1" dirty="0">
                <a:effectLst/>
                <a:latin typeface="Times New Roman" panose="02020603050405020304" pitchFamily="18" charset="0"/>
                <a:ea typeface="Times New Roman" panose="02020603050405020304" pitchFamily="18" charset="0"/>
              </a:rPr>
              <a:t>Decentralized Data Storage</a:t>
            </a:r>
            <a:r>
              <a:rPr lang="en-IL" sz="1800" dirty="0">
                <a:effectLst/>
                <a:latin typeface="Times New Roman" panose="02020603050405020304" pitchFamily="18" charset="0"/>
                <a:ea typeface="Times New Roman" panose="02020603050405020304" pitchFamily="18" charset="0"/>
              </a:rPr>
              <a:t>: Integration with IPFS ensured decentralized and censorship-resistant storage of media files.</a:t>
            </a:r>
          </a:p>
          <a:p>
            <a:pPr marL="342900" lvl="0" indent="-342900" algn="ctr">
              <a:buFont typeface="Symbol" pitchFamily="2" charset="2"/>
              <a:buChar char=""/>
            </a:pPr>
            <a:endParaRPr lang="en-IL" sz="1800" dirty="0">
              <a:effectLst/>
              <a:latin typeface="Times New Roman" panose="02020603050405020304" pitchFamily="18" charset="0"/>
              <a:ea typeface="Times New Roman" panose="02020603050405020304" pitchFamily="18" charset="0"/>
            </a:endParaRPr>
          </a:p>
          <a:p>
            <a:pPr marL="342900" lvl="0" indent="-342900" algn="ctr">
              <a:buFont typeface="Symbol" pitchFamily="2" charset="2"/>
              <a:buChar char=""/>
            </a:pPr>
            <a:r>
              <a:rPr lang="en-IL" sz="1800" b="1" dirty="0">
                <a:effectLst/>
                <a:latin typeface="Times New Roman" panose="02020603050405020304" pitchFamily="18" charset="0"/>
                <a:ea typeface="Times New Roman" panose="02020603050405020304" pitchFamily="18" charset="0"/>
              </a:rPr>
              <a:t>Security Measures</a:t>
            </a:r>
            <a:r>
              <a:rPr lang="en-IL" sz="1800" dirty="0">
                <a:effectLst/>
                <a:latin typeface="Times New Roman" panose="02020603050405020304" pitchFamily="18" charset="0"/>
                <a:ea typeface="Times New Roman" panose="02020603050405020304" pitchFamily="18" charset="0"/>
              </a:rPr>
              <a:t>: The implementation of role-based access control and digital signature verification contributed to the overall security of the platform.</a:t>
            </a:r>
          </a:p>
          <a:p>
            <a:endParaRPr lang="en-IL" dirty="0"/>
          </a:p>
        </p:txBody>
      </p:sp>
    </p:spTree>
    <p:extLst>
      <p:ext uri="{BB962C8B-B14F-4D97-AF65-F5344CB8AC3E}">
        <p14:creationId xmlns:p14="http://schemas.microsoft.com/office/powerpoint/2010/main" val="3041939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97384" y="508001"/>
            <a:ext cx="5689600" cy="1200329"/>
          </a:xfrm>
          <a:prstGeom prst="rect">
            <a:avLst/>
          </a:prstGeom>
          <a:noFill/>
        </p:spPr>
        <p:txBody>
          <a:bodyPr wrap="square" rtlCol="1">
            <a:spAutoFit/>
          </a:bodyPr>
          <a:lstStyle/>
          <a:p>
            <a:pPr algn="ctr"/>
            <a:r>
              <a:rPr lang="en-US" sz="3600" dirty="0">
                <a:solidFill>
                  <a:srgbClr val="EDA900"/>
                </a:solidFill>
              </a:rPr>
              <a:t>Conclusions for further development</a:t>
            </a:r>
          </a:p>
        </p:txBody>
      </p:sp>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220545" cy="1011969"/>
          </a:xfrm>
          <a:prstGeom prst="rect">
            <a:avLst/>
          </a:prstGeom>
        </p:spPr>
      </p:pic>
      <p:sp>
        <p:nvSpPr>
          <p:cNvPr id="5" name="TextBox 4">
            <a:extLst>
              <a:ext uri="{FF2B5EF4-FFF2-40B4-BE49-F238E27FC236}">
                <a16:creationId xmlns:a16="http://schemas.microsoft.com/office/drawing/2014/main" id="{0C7BA301-C374-F84B-992B-C33823E78E98}"/>
              </a:ext>
            </a:extLst>
          </p:cNvPr>
          <p:cNvSpPr txBox="1"/>
          <p:nvPr/>
        </p:nvSpPr>
        <p:spPr>
          <a:xfrm>
            <a:off x="1106424" y="1993392"/>
            <a:ext cx="9784080" cy="4524315"/>
          </a:xfrm>
          <a:prstGeom prst="rect">
            <a:avLst/>
          </a:prstGeom>
          <a:noFill/>
        </p:spPr>
        <p:txBody>
          <a:bodyPr wrap="square" rtlCol="0">
            <a:spAutoFit/>
          </a:bodyPr>
          <a:lstStyle/>
          <a:p>
            <a:pPr algn="ctr"/>
            <a:r>
              <a:rPr lang="en-US" sz="1800" dirty="0">
                <a:solidFill>
                  <a:srgbClr val="3CB3AA"/>
                </a:solidFill>
                <a:effectLst/>
                <a:latin typeface="Times New Roman" panose="02020603050405020304" pitchFamily="18" charset="0"/>
                <a:ea typeface="Times New Roman" panose="02020603050405020304" pitchFamily="18" charset="0"/>
              </a:rPr>
              <a:t>Lessons Learned</a:t>
            </a:r>
            <a:endParaRPr lang="en-IL" sz="1800" dirty="0">
              <a:solidFill>
                <a:srgbClr val="3CB3AA"/>
              </a:solidFill>
              <a:effectLst/>
              <a:latin typeface="Times New Roman" panose="02020603050405020304" pitchFamily="18" charset="0"/>
              <a:ea typeface="Times New Roman" panose="02020603050405020304" pitchFamily="18" charset="0"/>
            </a:endParaRPr>
          </a:p>
          <a:p>
            <a:pPr algn="ctr"/>
            <a:r>
              <a:rPr lang="en-US" sz="1800" b="1" u="none" strike="noStrike" dirty="0">
                <a:effectLst/>
                <a:latin typeface="Times New Roman" panose="02020603050405020304" pitchFamily="18" charset="0"/>
                <a:ea typeface="Times New Roman" panose="02020603050405020304" pitchFamily="18" charset="0"/>
              </a:rPr>
              <a:t> </a:t>
            </a:r>
            <a:endParaRPr lang="en-IL" sz="1800" dirty="0">
              <a:effectLst/>
              <a:latin typeface="Times New Roman" panose="02020603050405020304" pitchFamily="18" charset="0"/>
              <a:ea typeface="Times New Roman" panose="02020603050405020304" pitchFamily="18" charset="0"/>
            </a:endParaRPr>
          </a:p>
          <a:p>
            <a:pPr algn="ctr"/>
            <a:r>
              <a:rPr lang="en-US" sz="1800" dirty="0">
                <a:effectLst/>
                <a:latin typeface="Times New Roman" panose="02020603050405020304" pitchFamily="18" charset="0"/>
                <a:ea typeface="Times New Roman" panose="02020603050405020304" pitchFamily="18" charset="0"/>
              </a:rPr>
              <a:t>In the course of developing our decentralized charity and donation platform, key lessons emerged, showcasing our team's adaptability and technical growth.</a:t>
            </a:r>
          </a:p>
          <a:p>
            <a:pPr algn="ctr"/>
            <a:endParaRPr lang="en-US" sz="1800" dirty="0">
              <a:effectLst/>
              <a:latin typeface="Times New Roman" panose="02020603050405020304" pitchFamily="18" charset="0"/>
              <a:ea typeface="Times New Roman" panose="02020603050405020304" pitchFamily="18" charset="0"/>
            </a:endParaRPr>
          </a:p>
          <a:p>
            <a:pPr algn="ctr"/>
            <a:r>
              <a:rPr lang="en-US" sz="1800" dirty="0">
                <a:effectLst/>
                <a:latin typeface="Times New Roman" panose="02020603050405020304" pitchFamily="18" charset="0"/>
                <a:ea typeface="Times New Roman" panose="02020603050405020304" pitchFamily="18" charset="0"/>
              </a:rPr>
              <a:t> Integrating IPFS for decentralized data storage taught us resilience and censorship resistance.</a:t>
            </a:r>
          </a:p>
          <a:p>
            <a:pPr algn="ctr"/>
            <a:r>
              <a:rPr lang="en-US" sz="1800" dirty="0">
                <a:effectLst/>
                <a:latin typeface="Times New Roman" panose="02020603050405020304" pitchFamily="18" charset="0"/>
                <a:ea typeface="Times New Roman" panose="02020603050405020304" pitchFamily="18" charset="0"/>
              </a:rPr>
              <a:t> Connecting digital wallets, especially navigating </a:t>
            </a:r>
            <a:r>
              <a:rPr lang="en-US" sz="1800" dirty="0" err="1">
                <a:effectLst/>
                <a:latin typeface="Times New Roman" panose="02020603050405020304" pitchFamily="18" charset="0"/>
                <a:ea typeface="Times New Roman" panose="02020603050405020304" pitchFamily="18" charset="0"/>
              </a:rPr>
              <a:t>MetaMask</a:t>
            </a:r>
            <a:r>
              <a:rPr lang="en-US" sz="1800" dirty="0">
                <a:effectLst/>
                <a:latin typeface="Times New Roman" panose="02020603050405020304" pitchFamily="18" charset="0"/>
                <a:ea typeface="Times New Roman" panose="02020603050405020304" pitchFamily="18" charset="0"/>
              </a:rPr>
              <a:t> integration, provided insights into secure user interactions.</a:t>
            </a:r>
          </a:p>
          <a:p>
            <a:pPr algn="ctr"/>
            <a:endParaRPr lang="en-US" sz="1800" dirty="0">
              <a:effectLst/>
              <a:latin typeface="Times New Roman" panose="02020603050405020304" pitchFamily="18" charset="0"/>
              <a:ea typeface="Times New Roman" panose="02020603050405020304" pitchFamily="18" charset="0"/>
            </a:endParaRPr>
          </a:p>
          <a:p>
            <a:pPr algn="ctr"/>
            <a:r>
              <a:rPr lang="en-US" sz="1800" dirty="0">
                <a:effectLst/>
                <a:latin typeface="Times New Roman" panose="02020603050405020304" pitchFamily="18" charset="0"/>
                <a:ea typeface="Times New Roman" panose="02020603050405020304" pitchFamily="18" charset="0"/>
              </a:rPr>
              <a:t> Mastery of React and Solidity deepened our understanding of frontend and smart contract development. </a:t>
            </a:r>
            <a:r>
              <a:rPr lang="en-US" sz="1800" dirty="0">
                <a:solidFill>
                  <a:srgbClr val="000000"/>
                </a:solidFill>
                <a:effectLst/>
                <a:latin typeface="Times New Roman" panose="02020603050405020304" pitchFamily="18" charset="0"/>
                <a:ea typeface="Times New Roman" panose="02020603050405020304" pitchFamily="18" charset="0"/>
              </a:rPr>
              <a:t>Testing smart contracts, using frameworks like Truffle, emphasized the importance of reliability.</a:t>
            </a:r>
          </a:p>
          <a:p>
            <a:pPr algn="ctr"/>
            <a:endParaRPr lang="en-US" sz="1800" dirty="0">
              <a:solidFill>
                <a:srgbClr val="000000"/>
              </a:solidFill>
              <a:effectLst/>
              <a:latin typeface="Times New Roman" panose="02020603050405020304" pitchFamily="18" charset="0"/>
              <a:ea typeface="Times New Roman" panose="02020603050405020304" pitchFamily="18" charset="0"/>
            </a:endParaRPr>
          </a:p>
          <a:p>
            <a:pPr algn="ct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These experiences collectively fortified our team, laying a foundation for future decentralized application endeavors.</a:t>
            </a:r>
            <a:endParaRPr lang="en-IL" sz="1800" dirty="0">
              <a:effectLst/>
              <a:latin typeface="Times New Roman" panose="02020603050405020304" pitchFamily="18" charset="0"/>
              <a:ea typeface="Times New Roman" panose="02020603050405020304" pitchFamily="18" charset="0"/>
            </a:endParaRPr>
          </a:p>
          <a:p>
            <a:pPr algn="ctr"/>
            <a:r>
              <a:rPr lang="en-US" sz="1800" b="1" u="none" strike="noStrike" dirty="0">
                <a:effectLst/>
                <a:latin typeface="Times New Roman" panose="02020603050405020304" pitchFamily="18" charset="0"/>
                <a:ea typeface="Times New Roman" panose="02020603050405020304" pitchFamily="18" charset="0"/>
              </a:rPr>
              <a:t> </a:t>
            </a:r>
            <a:endParaRPr lang="en-IL" sz="1800" dirty="0">
              <a:effectLst/>
              <a:latin typeface="Times New Roman" panose="02020603050405020304" pitchFamily="18" charset="0"/>
              <a:ea typeface="Times New Roman" panose="02020603050405020304" pitchFamily="18" charset="0"/>
            </a:endParaRPr>
          </a:p>
          <a:p>
            <a:pPr marL="0" algn="l" defTabSz="914400" rtl="0" eaLnBrk="1" latinLnBrk="0" hangingPunct="1"/>
            <a:endParaRPr lang="en-IL" dirty="0"/>
          </a:p>
        </p:txBody>
      </p:sp>
    </p:spTree>
    <p:extLst>
      <p:ext uri="{BB962C8B-B14F-4D97-AF65-F5344CB8AC3E}">
        <p14:creationId xmlns:p14="http://schemas.microsoft.com/office/powerpoint/2010/main" val="2831983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59200" y="979054"/>
            <a:ext cx="4710545" cy="646331"/>
          </a:xfrm>
          <a:prstGeom prst="rect">
            <a:avLst/>
          </a:prstGeom>
          <a:noFill/>
        </p:spPr>
        <p:txBody>
          <a:bodyPr wrap="square" rtlCol="1">
            <a:spAutoFit/>
          </a:bodyPr>
          <a:lstStyle/>
          <a:p>
            <a:pPr algn="ctr"/>
            <a:r>
              <a:rPr lang="en-US" sz="3600" dirty="0">
                <a:solidFill>
                  <a:srgbClr val="EDA900"/>
                </a:solidFill>
              </a:rPr>
              <a:t>Table of Contents</a:t>
            </a:r>
            <a:endParaRPr lang="he-IL" sz="3600" dirty="0">
              <a:solidFill>
                <a:srgbClr val="EDA900"/>
              </a:solidFill>
            </a:endParaRPr>
          </a:p>
        </p:txBody>
      </p:sp>
      <p:pic>
        <p:nvPicPr>
          <p:cNvPr id="5" name="תמונה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220545" cy="1011969"/>
          </a:xfrm>
          <a:prstGeom prst="rect">
            <a:avLst/>
          </a:prstGeom>
        </p:spPr>
      </p:pic>
      <p:sp>
        <p:nvSpPr>
          <p:cNvPr id="2" name="TextBox 1">
            <a:extLst>
              <a:ext uri="{FF2B5EF4-FFF2-40B4-BE49-F238E27FC236}">
                <a16:creationId xmlns:a16="http://schemas.microsoft.com/office/drawing/2014/main" id="{B00F5028-A159-7B42-8AF2-CCCA1F6AF589}"/>
              </a:ext>
            </a:extLst>
          </p:cNvPr>
          <p:cNvSpPr txBox="1"/>
          <p:nvPr/>
        </p:nvSpPr>
        <p:spPr>
          <a:xfrm>
            <a:off x="3646368" y="2194560"/>
            <a:ext cx="5139741" cy="7017306"/>
          </a:xfrm>
          <a:prstGeom prst="rect">
            <a:avLst/>
          </a:prstGeom>
          <a:noFill/>
        </p:spPr>
        <p:txBody>
          <a:bodyPr wrap="none" rtlCol="0">
            <a:spAutoFit/>
          </a:bodyPr>
          <a:lstStyle/>
          <a:p>
            <a:pPr algn="l"/>
            <a:r>
              <a:rPr lang="en-US" sz="1800" dirty="0"/>
              <a:t>General description of the software …………….....3-4</a:t>
            </a:r>
          </a:p>
          <a:p>
            <a:pPr algn="l"/>
            <a:r>
              <a:rPr lang="en-US" sz="1800" dirty="0"/>
              <a:t>Requirements from the specification document... 5</a:t>
            </a:r>
          </a:p>
          <a:p>
            <a:pPr algn="l"/>
            <a:r>
              <a:rPr lang="en-US" sz="1800" dirty="0"/>
              <a:t>Description of the algorithms and software ….….6-7</a:t>
            </a:r>
          </a:p>
          <a:p>
            <a:pPr algn="l"/>
            <a:r>
              <a:rPr lang="en-US" sz="1800" dirty="0"/>
              <a:t>Screenshots ……………………………………………………8-11</a:t>
            </a:r>
          </a:p>
          <a:p>
            <a:pPr algn="l"/>
            <a:r>
              <a:rPr lang="en-US" sz="1800" dirty="0"/>
              <a:t>Project progress schedule……………………………..…. 12</a:t>
            </a:r>
          </a:p>
          <a:p>
            <a:pPr algn="l"/>
            <a:r>
              <a:rPr lang="en-US" sz="1800" dirty="0"/>
              <a:t>Unexpected problems ……………………………………….13</a:t>
            </a:r>
          </a:p>
          <a:p>
            <a:pPr algn="l"/>
            <a:r>
              <a:rPr lang="en-US" sz="1800" dirty="0"/>
              <a:t>Coping and Solving………………………………………. 14-15</a:t>
            </a:r>
          </a:p>
          <a:p>
            <a:pPr algn="l"/>
            <a:r>
              <a:rPr lang="en-US" sz="1800" dirty="0"/>
              <a:t>Conclusions for further development………..… 16-17</a:t>
            </a:r>
          </a:p>
          <a:p>
            <a:pPr algn="ctr"/>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he-IL" sz="1800" dirty="0"/>
          </a:p>
          <a:p>
            <a:endParaRPr lang="en-US" sz="1800" dirty="0"/>
          </a:p>
          <a:p>
            <a:endParaRPr lang="en-US" sz="1800" dirty="0"/>
          </a:p>
          <a:p>
            <a:endParaRPr lang="en-US" sz="1800" dirty="0"/>
          </a:p>
          <a:p>
            <a:endParaRPr lang="he-IL" sz="1800" dirty="0"/>
          </a:p>
          <a:p>
            <a:endParaRPr lang="en-US" sz="1800" dirty="0"/>
          </a:p>
          <a:p>
            <a:endParaRPr lang="he-IL" sz="1800" dirty="0"/>
          </a:p>
          <a:p>
            <a:endParaRPr lang="en-US" sz="1800" dirty="0"/>
          </a:p>
          <a:p>
            <a:endParaRPr lang="en-US" sz="1800" dirty="0"/>
          </a:p>
          <a:p>
            <a:endParaRPr lang="en-IL" dirty="0"/>
          </a:p>
        </p:txBody>
      </p:sp>
    </p:spTree>
    <p:extLst>
      <p:ext uri="{BB962C8B-B14F-4D97-AF65-F5344CB8AC3E}">
        <p14:creationId xmlns:p14="http://schemas.microsoft.com/office/powerpoint/2010/main" val="3739226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86910" y="526472"/>
            <a:ext cx="4710545" cy="1200329"/>
          </a:xfrm>
          <a:prstGeom prst="rect">
            <a:avLst/>
          </a:prstGeom>
          <a:noFill/>
        </p:spPr>
        <p:txBody>
          <a:bodyPr wrap="square" rtlCol="1">
            <a:spAutoFit/>
          </a:bodyPr>
          <a:lstStyle/>
          <a:p>
            <a:pPr algn="ctr"/>
            <a:r>
              <a:rPr lang="en-US" sz="3600" dirty="0">
                <a:solidFill>
                  <a:srgbClr val="EDA900"/>
                </a:solidFill>
              </a:rPr>
              <a:t>General description of the software</a:t>
            </a:r>
          </a:p>
        </p:txBody>
      </p:sp>
      <p:sp>
        <p:nvSpPr>
          <p:cNvPr id="2" name="TextBox 1"/>
          <p:cNvSpPr txBox="1"/>
          <p:nvPr/>
        </p:nvSpPr>
        <p:spPr>
          <a:xfrm>
            <a:off x="1163780" y="2004291"/>
            <a:ext cx="10017741" cy="2862322"/>
          </a:xfrm>
          <a:prstGeom prst="rect">
            <a:avLst/>
          </a:prstGeom>
          <a:noFill/>
        </p:spPr>
        <p:txBody>
          <a:bodyPr wrap="square" rtlCol="1">
            <a:spAutoFit/>
          </a:bodyPr>
          <a:lstStyle/>
          <a:p>
            <a:pPr algn="ctr" rtl="0">
              <a:lnSpc>
                <a:spcPct val="200000"/>
              </a:lnSpc>
            </a:pPr>
            <a:r>
              <a:rPr lang="en-US" b="1" dirty="0">
                <a:solidFill>
                  <a:srgbClr val="3CB3AA"/>
                </a:solidFill>
              </a:rPr>
              <a:t>Goals</a:t>
            </a:r>
          </a:p>
          <a:p>
            <a:pPr algn="ctr"/>
            <a:r>
              <a:rPr lang="en-US" dirty="0">
                <a:effectLst/>
                <a:ea typeface="Times New Roman" panose="02020603050405020304" pitchFamily="18" charset="0"/>
                <a:cs typeface="Times New Roman" panose="02020603050405020304" pitchFamily="18" charset="0"/>
              </a:rPr>
              <a:t> </a:t>
            </a:r>
            <a:r>
              <a:rPr lang="en-US" sz="2400" b="1" dirty="0">
                <a:effectLst/>
                <a:ea typeface="Times New Roman" panose="02020603050405020304" pitchFamily="18" charset="0"/>
                <a:cs typeface="Times New Roman" panose="02020603050405020304" pitchFamily="18" charset="0"/>
              </a:rPr>
              <a:t>1.</a:t>
            </a:r>
            <a:r>
              <a:rPr lang="en-US" sz="2400" dirty="0">
                <a:effectLst/>
                <a:ea typeface="Times New Roman" panose="02020603050405020304" pitchFamily="18" charset="0"/>
                <a:cs typeface="Times New Roman" panose="02020603050405020304" pitchFamily="18" charset="0"/>
              </a:rPr>
              <a:t>Facilitate global financial inclusion by enabling Ethereum (ETH)</a:t>
            </a:r>
          </a:p>
          <a:p>
            <a:pPr algn="ctr"/>
            <a:r>
              <a:rPr lang="en-US" sz="2400" dirty="0">
                <a:effectLst/>
                <a:ea typeface="Times New Roman" panose="02020603050405020304" pitchFamily="18" charset="0"/>
                <a:cs typeface="Times New Roman" panose="02020603050405020304" pitchFamily="18" charset="0"/>
              </a:rPr>
              <a:t>donations, broadening access to charitable giving worldwide.</a:t>
            </a:r>
          </a:p>
          <a:p>
            <a:pPr algn="ctr"/>
            <a:endParaRPr lang="en-US" sz="2400" dirty="0">
              <a:cs typeface="Times New Roman" panose="02020603050405020304" pitchFamily="18" charset="0"/>
            </a:endParaRPr>
          </a:p>
          <a:p>
            <a:pPr algn="ctr"/>
            <a:r>
              <a:rPr lang="en-US" sz="2400" b="1" dirty="0"/>
              <a:t>2.</a:t>
            </a:r>
            <a:r>
              <a:rPr lang="en-US" sz="2400" dirty="0"/>
              <a:t>Utilize Ethereum smart contracts for real-time transparency,</a:t>
            </a:r>
          </a:p>
          <a:p>
            <a:pPr algn="ctr"/>
            <a:r>
              <a:rPr lang="en-US" sz="2400" dirty="0"/>
              <a:t>ensuring accountability and setting a new standard for reliable</a:t>
            </a:r>
          </a:p>
          <a:p>
            <a:pPr algn="ctr"/>
            <a:r>
              <a:rPr lang="en-US" sz="2400" dirty="0"/>
              <a:t>giving.</a:t>
            </a:r>
            <a:endParaRPr lang="he-IL" sz="2400" dirty="0"/>
          </a:p>
        </p:txBody>
      </p:sp>
      <p:pic>
        <p:nvPicPr>
          <p:cNvPr id="5" name="תמונה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220545" cy="1011969"/>
          </a:xfrm>
          <a:prstGeom prst="rect">
            <a:avLst/>
          </a:prstGeom>
        </p:spPr>
      </p:pic>
    </p:spTree>
    <p:extLst>
      <p:ext uri="{BB962C8B-B14F-4D97-AF65-F5344CB8AC3E}">
        <p14:creationId xmlns:p14="http://schemas.microsoft.com/office/powerpoint/2010/main" val="229255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86910" y="526472"/>
            <a:ext cx="4710545" cy="1200329"/>
          </a:xfrm>
          <a:prstGeom prst="rect">
            <a:avLst/>
          </a:prstGeom>
          <a:noFill/>
        </p:spPr>
        <p:txBody>
          <a:bodyPr wrap="square" rtlCol="1">
            <a:spAutoFit/>
          </a:bodyPr>
          <a:lstStyle/>
          <a:p>
            <a:pPr algn="ctr"/>
            <a:r>
              <a:rPr lang="en-US" sz="3600" dirty="0">
                <a:solidFill>
                  <a:srgbClr val="EDA900"/>
                </a:solidFill>
              </a:rPr>
              <a:t>General description of the software</a:t>
            </a:r>
          </a:p>
        </p:txBody>
      </p:sp>
      <p:sp>
        <p:nvSpPr>
          <p:cNvPr id="2" name="TextBox 1"/>
          <p:cNvSpPr txBox="1"/>
          <p:nvPr/>
        </p:nvSpPr>
        <p:spPr>
          <a:xfrm>
            <a:off x="1163781" y="2004292"/>
            <a:ext cx="9987924" cy="5478423"/>
          </a:xfrm>
          <a:prstGeom prst="rect">
            <a:avLst/>
          </a:prstGeom>
          <a:noFill/>
        </p:spPr>
        <p:txBody>
          <a:bodyPr wrap="square" rtlCol="1">
            <a:spAutoFit/>
          </a:bodyPr>
          <a:lstStyle/>
          <a:p>
            <a:pPr algn="ctr" rtl="0">
              <a:lnSpc>
                <a:spcPct val="200000"/>
              </a:lnSpc>
            </a:pPr>
            <a:r>
              <a:rPr lang="en-US" b="1" dirty="0">
                <a:solidFill>
                  <a:srgbClr val="3CB3AA"/>
                </a:solidFill>
              </a:rPr>
              <a:t>Main processes and modules</a:t>
            </a:r>
          </a:p>
          <a:p>
            <a:pPr algn="ctr"/>
            <a:r>
              <a:rPr lang="en-US" b="1" dirty="0"/>
              <a:t>Campaign Creation </a:t>
            </a:r>
            <a:r>
              <a:rPr lang="en-US" dirty="0"/>
              <a:t>- </a:t>
            </a:r>
            <a:r>
              <a:rPr lang="en-US" dirty="0">
                <a:effectLst/>
              </a:rPr>
              <a:t>Users initiate and customize donation campaigns, setting goals, durations, and narratives through the user-friendly interface.</a:t>
            </a:r>
          </a:p>
          <a:p>
            <a:pPr algn="ctr"/>
            <a:endParaRPr lang="en-US" dirty="0"/>
          </a:p>
          <a:p>
            <a:pPr algn="ctr"/>
            <a:endParaRPr lang="en-US" dirty="0"/>
          </a:p>
          <a:p>
            <a:pPr algn="ctr"/>
            <a:r>
              <a:rPr lang="en-US" b="1" dirty="0">
                <a:effectLst/>
              </a:rPr>
              <a:t>Donation Transactions </a:t>
            </a:r>
            <a:r>
              <a:rPr lang="en-US" dirty="0">
                <a:effectLst/>
              </a:rPr>
              <a:t>- Donors contribute to campaigns using Ethereum (ETH), leveraging smart contracts to ensure secure, transparent, and traceable transactions.</a:t>
            </a:r>
          </a:p>
          <a:p>
            <a:pPr algn="ctr"/>
            <a:endParaRPr lang="en-US" dirty="0"/>
          </a:p>
          <a:p>
            <a:pPr algn="ctr"/>
            <a:endParaRPr lang="en-US" dirty="0"/>
          </a:p>
          <a:p>
            <a:pPr algn="ctr"/>
            <a:r>
              <a:rPr lang="en-US" b="1" dirty="0">
                <a:effectLst/>
              </a:rPr>
              <a:t>IPFS Data Integration </a:t>
            </a:r>
            <a:r>
              <a:rPr lang="en-US" dirty="0">
                <a:effectLst/>
              </a:rPr>
              <a:t>- The platform utilizes IPFS for decentralized and secure storage of large-scale data, enhancing efficiency and reliability.</a:t>
            </a:r>
          </a:p>
          <a:p>
            <a:pPr algn="ctr"/>
            <a:endParaRPr lang="en-US" sz="1600" dirty="0">
              <a:effectLst/>
            </a:endParaRPr>
          </a:p>
          <a:p>
            <a:pPr algn="ctr"/>
            <a:endParaRPr lang="en-US" sz="1600" dirty="0">
              <a:effectLst/>
            </a:endParaRPr>
          </a:p>
          <a:p>
            <a:pPr algn="ctr"/>
            <a:endParaRPr lang="en-US" sz="2400" dirty="0">
              <a:effectLst/>
            </a:endParaRPr>
          </a:p>
          <a:p>
            <a:pPr algn="ctr"/>
            <a:endParaRPr lang="en-US" sz="2400" dirty="0"/>
          </a:p>
          <a:p>
            <a:endParaRPr lang="en-US" sz="2400" dirty="0">
              <a:effectLst/>
            </a:endParaRPr>
          </a:p>
          <a:p>
            <a:pPr algn="ctr"/>
            <a:endParaRPr lang="he-IL" dirty="0"/>
          </a:p>
        </p:txBody>
      </p:sp>
      <p:pic>
        <p:nvPicPr>
          <p:cNvPr id="5" name="תמונה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220545" cy="1011969"/>
          </a:xfrm>
          <a:prstGeom prst="rect">
            <a:avLst/>
          </a:prstGeom>
        </p:spPr>
      </p:pic>
    </p:spTree>
    <p:extLst>
      <p:ext uri="{BB962C8B-B14F-4D97-AF65-F5344CB8AC3E}">
        <p14:creationId xmlns:p14="http://schemas.microsoft.com/office/powerpoint/2010/main" val="1256251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40728" y="692727"/>
            <a:ext cx="4710545" cy="954107"/>
          </a:xfrm>
          <a:prstGeom prst="rect">
            <a:avLst/>
          </a:prstGeom>
          <a:noFill/>
        </p:spPr>
        <p:txBody>
          <a:bodyPr wrap="square" rtlCol="1">
            <a:spAutoFit/>
          </a:bodyPr>
          <a:lstStyle/>
          <a:p>
            <a:pPr algn="ctr"/>
            <a:r>
              <a:rPr lang="en-US" sz="2800" dirty="0">
                <a:solidFill>
                  <a:srgbClr val="EDA900"/>
                </a:solidFill>
              </a:rPr>
              <a:t>Requirements from the specification document</a:t>
            </a:r>
            <a:endParaRPr lang="he-IL" sz="2800" dirty="0">
              <a:solidFill>
                <a:srgbClr val="EDA900"/>
              </a:solidFill>
            </a:endParaRPr>
          </a:p>
        </p:txBody>
      </p:sp>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220545" cy="1011969"/>
          </a:xfrm>
          <a:prstGeom prst="rect">
            <a:avLst/>
          </a:prstGeom>
        </p:spPr>
      </p:pic>
      <p:sp>
        <p:nvSpPr>
          <p:cNvPr id="5" name="TextBox 4">
            <a:extLst>
              <a:ext uri="{FF2B5EF4-FFF2-40B4-BE49-F238E27FC236}">
                <a16:creationId xmlns:a16="http://schemas.microsoft.com/office/drawing/2014/main" id="{468F9D6D-141E-AC4A-A14A-B347C90AF862}"/>
              </a:ext>
            </a:extLst>
          </p:cNvPr>
          <p:cNvSpPr txBox="1"/>
          <p:nvPr/>
        </p:nvSpPr>
        <p:spPr>
          <a:xfrm>
            <a:off x="1202636" y="1918252"/>
            <a:ext cx="9998764" cy="3970318"/>
          </a:xfrm>
          <a:prstGeom prst="rect">
            <a:avLst/>
          </a:prstGeom>
          <a:noFill/>
        </p:spPr>
        <p:txBody>
          <a:bodyPr wrap="square" rtlCol="0">
            <a:spAutoFit/>
          </a:bodyPr>
          <a:lstStyle/>
          <a:p>
            <a:pPr marL="0" algn="ctr" defTabSz="914400" rtl="0" eaLnBrk="1" latinLnBrk="0" hangingPunct="1"/>
            <a:r>
              <a:rPr lang="en-IL" b="1" dirty="0">
                <a:solidFill>
                  <a:srgbClr val="3CB3AA"/>
                </a:solidFill>
              </a:rPr>
              <a:t> we can break down the requirements to 3 main ideas</a:t>
            </a:r>
          </a:p>
          <a:p>
            <a:pPr marL="0" algn="ctr" defTabSz="914400" rtl="0" eaLnBrk="1" latinLnBrk="0" hangingPunct="1"/>
            <a:endParaRPr lang="en-IL" dirty="0"/>
          </a:p>
          <a:p>
            <a:pPr marL="342900" indent="-342900" algn="ctr" defTabSz="914400" rtl="0" eaLnBrk="1" latinLnBrk="0" hangingPunct="1">
              <a:buAutoNum type="arabicPeriod"/>
            </a:pPr>
            <a:r>
              <a:rPr lang="en-US" dirty="0"/>
              <a:t>Blockchain Platform Selection and Development Tools: We prioritize selecting a scalable, secure blockchain platform supporting smart contracts and utilize tools like Visual Studio Code, Hardhat, Mocha, and Chai for efficient development and testing.</a:t>
            </a:r>
          </a:p>
          <a:p>
            <a:pPr marL="342900" indent="-342900" algn="ctr" defTabSz="914400" rtl="0" eaLnBrk="1" latinLnBrk="0" hangingPunct="1">
              <a:buAutoNum type="arabicPeriod"/>
            </a:pPr>
            <a:endParaRPr lang="en-US" dirty="0"/>
          </a:p>
          <a:p>
            <a:pPr marL="342900" indent="-342900" algn="ctr" defTabSz="914400" rtl="0" eaLnBrk="1" latinLnBrk="0" hangingPunct="1">
              <a:buAutoNum type="arabicPeriod"/>
            </a:pPr>
            <a:r>
              <a:rPr lang="en-US" i="0" u="none" strike="noStrike" dirty="0">
                <a:effectLst/>
                <a:latin typeface="Söhne"/>
              </a:rPr>
              <a:t>Security and User Experience: Our focus is on ensuring robust security measures including secure coding practices, access controls, and encryption, alongside creating a user-friendly interface, integrating with existing platforms like </a:t>
            </a:r>
            <a:r>
              <a:rPr lang="en-US" i="0" u="none" strike="noStrike" dirty="0" err="1">
                <a:effectLst/>
                <a:latin typeface="Söhne"/>
              </a:rPr>
              <a:t>MetaMask</a:t>
            </a:r>
            <a:r>
              <a:rPr lang="en-US" i="0" u="none" strike="noStrike" dirty="0">
                <a:effectLst/>
                <a:latin typeface="Söhne"/>
              </a:rPr>
              <a:t>, and optimizing gas usage for cost efficiency.</a:t>
            </a:r>
          </a:p>
          <a:p>
            <a:pPr marL="342900" indent="-342900" algn="ctr" defTabSz="914400" rtl="0" eaLnBrk="1" latinLnBrk="0" hangingPunct="1">
              <a:buAutoNum type="arabicPeriod"/>
            </a:pPr>
            <a:endParaRPr lang="en-US" i="0" u="none" strike="noStrike" dirty="0">
              <a:effectLst/>
              <a:latin typeface="Söhne"/>
            </a:endParaRPr>
          </a:p>
          <a:p>
            <a:pPr marL="342900" indent="-342900" algn="ctr" defTabSz="914400" rtl="0" eaLnBrk="1" latinLnBrk="0" hangingPunct="1">
              <a:buAutoNum type="arabicPeriod"/>
            </a:pPr>
            <a:r>
              <a:rPr lang="en-US" dirty="0"/>
              <a:t>Testing, Deployment, and Compliance: We emphasize rigorous testing and auditing processes, including unit tests, integration tests, stress testing, and professional security audits. Deployment involves meticulous planning, versioning, migration procedures, and compliance with documentation, privacy policies, and regulations.</a:t>
            </a:r>
            <a:endParaRPr lang="en-IL" dirty="0"/>
          </a:p>
        </p:txBody>
      </p:sp>
    </p:spTree>
    <p:extLst>
      <p:ext uri="{BB962C8B-B14F-4D97-AF65-F5344CB8AC3E}">
        <p14:creationId xmlns:p14="http://schemas.microsoft.com/office/powerpoint/2010/main" val="3938540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40728" y="692727"/>
            <a:ext cx="4710545" cy="954107"/>
          </a:xfrm>
          <a:prstGeom prst="rect">
            <a:avLst/>
          </a:prstGeom>
          <a:noFill/>
        </p:spPr>
        <p:txBody>
          <a:bodyPr wrap="square" rtlCol="1">
            <a:spAutoFit/>
          </a:bodyPr>
          <a:lstStyle/>
          <a:p>
            <a:pPr algn="ctr"/>
            <a:r>
              <a:rPr lang="en-US" sz="2800" dirty="0">
                <a:solidFill>
                  <a:srgbClr val="EDA900"/>
                </a:solidFill>
              </a:rPr>
              <a:t>Description of the algorithms and software</a:t>
            </a:r>
            <a:endParaRPr lang="he-IL" sz="2800" dirty="0">
              <a:solidFill>
                <a:srgbClr val="EDA900"/>
              </a:solidFill>
            </a:endParaRPr>
          </a:p>
        </p:txBody>
      </p:sp>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220545" cy="1011969"/>
          </a:xfrm>
          <a:prstGeom prst="rect">
            <a:avLst/>
          </a:prstGeom>
        </p:spPr>
      </p:pic>
      <p:sp>
        <p:nvSpPr>
          <p:cNvPr id="2" name="TextBox 1">
            <a:extLst>
              <a:ext uri="{FF2B5EF4-FFF2-40B4-BE49-F238E27FC236}">
                <a16:creationId xmlns:a16="http://schemas.microsoft.com/office/drawing/2014/main" id="{0EAC8FEC-134C-1C4C-869A-0CEABF7C68CB}"/>
              </a:ext>
            </a:extLst>
          </p:cNvPr>
          <p:cNvSpPr txBox="1"/>
          <p:nvPr/>
        </p:nvSpPr>
        <p:spPr>
          <a:xfrm>
            <a:off x="1183552" y="2352392"/>
            <a:ext cx="9978887" cy="3139321"/>
          </a:xfrm>
          <a:prstGeom prst="rect">
            <a:avLst/>
          </a:prstGeom>
          <a:noFill/>
        </p:spPr>
        <p:txBody>
          <a:bodyPr wrap="square" rtlCol="0">
            <a:spAutoFit/>
          </a:bodyPr>
          <a:lstStyle/>
          <a:p>
            <a:pPr marL="0" algn="ctr" defTabSz="914400" rtl="0" eaLnBrk="1" latinLnBrk="0" hangingPunct="1"/>
            <a:r>
              <a:rPr lang="en-US" dirty="0"/>
              <a:t>T</a:t>
            </a:r>
            <a:r>
              <a:rPr lang="en-IL" dirty="0"/>
              <a:t>he core of our project relies on the etherum contract ”CampaignFactory” which written in Solidity</a:t>
            </a:r>
          </a:p>
          <a:p>
            <a:pPr marL="0" algn="ctr" defTabSz="914400" rtl="0" eaLnBrk="1" latinLnBrk="0" hangingPunct="1"/>
            <a:endParaRPr lang="en-IL" dirty="0"/>
          </a:p>
          <a:p>
            <a:pPr marL="0" algn="ctr" defTabSz="914400" rtl="0" eaLnBrk="1" latinLnBrk="0" hangingPunct="1"/>
            <a:r>
              <a:rPr lang="en-US" b="0" i="0" u="none" strike="noStrike" dirty="0">
                <a:effectLst/>
                <a:latin typeface="Söhne"/>
              </a:rPr>
              <a:t>This contract, facilitates the creation, management, and funding of campaigns on the blockchain.</a:t>
            </a:r>
          </a:p>
          <a:p>
            <a:pPr marL="0" algn="ctr" defTabSz="914400" rtl="0" eaLnBrk="1" latinLnBrk="0" hangingPunct="1"/>
            <a:endParaRPr lang="en-US" dirty="0">
              <a:latin typeface="Söhne"/>
            </a:endParaRPr>
          </a:p>
          <a:p>
            <a:pPr marL="0" algn="ctr" defTabSz="914400" rtl="0" eaLnBrk="1" latinLnBrk="0" hangingPunct="1"/>
            <a:r>
              <a:rPr lang="en-US" b="0" i="0" u="none" strike="noStrike" dirty="0">
                <a:effectLst/>
                <a:latin typeface="Söhne"/>
              </a:rPr>
              <a:t> It allows users to create campaigns with specified details, accept donations, and manage campaign status, including updates, deletion, and payouts.</a:t>
            </a:r>
          </a:p>
          <a:p>
            <a:pPr marL="0" algn="ctr" defTabSz="914400" rtl="0" eaLnBrk="1" latinLnBrk="0" hangingPunct="1"/>
            <a:endParaRPr lang="en-US" dirty="0">
              <a:latin typeface="Söhne"/>
            </a:endParaRPr>
          </a:p>
          <a:p>
            <a:pPr marL="0" algn="ctr" defTabSz="914400" rtl="0" eaLnBrk="1" latinLnBrk="0" hangingPunct="1"/>
            <a:r>
              <a:rPr lang="en-US" b="0" i="0" u="none" strike="noStrike" dirty="0">
                <a:effectLst/>
                <a:latin typeface="Söhne"/>
              </a:rPr>
              <a:t> The contract implements features such as campaign expiration, refund functionality for donors, and a configurable campaign tax.</a:t>
            </a:r>
          </a:p>
          <a:p>
            <a:pPr marL="0" algn="ctr" defTabSz="914400" rtl="0" eaLnBrk="1" latinLnBrk="0" hangingPunct="1"/>
            <a:endParaRPr lang="en-US" dirty="0">
              <a:latin typeface="Söhne"/>
            </a:endParaRPr>
          </a:p>
          <a:p>
            <a:pPr marL="0" algn="ctr" defTabSz="914400" rtl="0" eaLnBrk="1" latinLnBrk="0" hangingPunct="1"/>
            <a:r>
              <a:rPr lang="en-US" b="0" i="0" u="none" strike="noStrike" dirty="0">
                <a:effectLst/>
                <a:latin typeface="Söhne"/>
              </a:rPr>
              <a:t> Additionally, it provides methods to retrieve campaign information, including details and donor lists.</a:t>
            </a:r>
            <a:endParaRPr lang="en-IL" dirty="0"/>
          </a:p>
        </p:txBody>
      </p:sp>
    </p:spTree>
    <p:extLst>
      <p:ext uri="{BB962C8B-B14F-4D97-AF65-F5344CB8AC3E}">
        <p14:creationId xmlns:p14="http://schemas.microsoft.com/office/powerpoint/2010/main" val="2521621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40728" y="692727"/>
            <a:ext cx="4710545" cy="954107"/>
          </a:xfrm>
          <a:prstGeom prst="rect">
            <a:avLst/>
          </a:prstGeom>
          <a:noFill/>
        </p:spPr>
        <p:txBody>
          <a:bodyPr wrap="square" rtlCol="1">
            <a:spAutoFit/>
          </a:bodyPr>
          <a:lstStyle/>
          <a:p>
            <a:pPr algn="ctr"/>
            <a:r>
              <a:rPr lang="en-US" sz="2800" dirty="0">
                <a:solidFill>
                  <a:srgbClr val="EDA900"/>
                </a:solidFill>
              </a:rPr>
              <a:t>Description of the algorithms and software</a:t>
            </a:r>
            <a:endParaRPr lang="he-IL" sz="2800" dirty="0">
              <a:solidFill>
                <a:srgbClr val="EDA900"/>
              </a:solidFill>
            </a:endParaRPr>
          </a:p>
        </p:txBody>
      </p:sp>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220545" cy="1011969"/>
          </a:xfrm>
          <a:prstGeom prst="rect">
            <a:avLst/>
          </a:prstGeom>
        </p:spPr>
      </p:pic>
      <p:sp>
        <p:nvSpPr>
          <p:cNvPr id="2" name="TextBox 1">
            <a:extLst>
              <a:ext uri="{FF2B5EF4-FFF2-40B4-BE49-F238E27FC236}">
                <a16:creationId xmlns:a16="http://schemas.microsoft.com/office/drawing/2014/main" id="{0EAC8FEC-134C-1C4C-869A-0CEABF7C68CB}"/>
              </a:ext>
            </a:extLst>
          </p:cNvPr>
          <p:cNvSpPr txBox="1"/>
          <p:nvPr/>
        </p:nvSpPr>
        <p:spPr>
          <a:xfrm>
            <a:off x="1192696" y="1858616"/>
            <a:ext cx="9978887" cy="3693319"/>
          </a:xfrm>
          <a:prstGeom prst="rect">
            <a:avLst/>
          </a:prstGeom>
          <a:noFill/>
        </p:spPr>
        <p:txBody>
          <a:bodyPr wrap="square" rtlCol="0">
            <a:spAutoFit/>
          </a:bodyPr>
          <a:lstStyle/>
          <a:p>
            <a:pPr marL="0" algn="ctr" defTabSz="914400" rtl="0" eaLnBrk="1" latinLnBrk="0" hangingPunct="1"/>
            <a:r>
              <a:rPr lang="en-US" b="1" dirty="0">
                <a:solidFill>
                  <a:srgbClr val="3CB3AA"/>
                </a:solidFill>
              </a:rPr>
              <a:t>JavaScript React and Hardhat</a:t>
            </a:r>
          </a:p>
          <a:p>
            <a:pPr marL="0" algn="ctr" defTabSz="914400" rtl="0" eaLnBrk="1" latinLnBrk="0" hangingPunct="1"/>
            <a:endParaRPr lang="en-US" dirty="0"/>
          </a:p>
          <a:p>
            <a:pPr marL="0" algn="ctr" defTabSz="914400" rtl="0" eaLnBrk="1" latinLnBrk="0" hangingPunct="1"/>
            <a:r>
              <a:rPr lang="en-US" dirty="0"/>
              <a:t>The development environment utilized Hardhat, which offers a robust framework for Ethereum smart contract development, testing, and deployment.</a:t>
            </a:r>
          </a:p>
          <a:p>
            <a:pPr marL="0" algn="ctr" defTabSz="914400" rtl="0" eaLnBrk="1" latinLnBrk="0" hangingPunct="1"/>
            <a:endParaRPr lang="en-US" dirty="0"/>
          </a:p>
          <a:p>
            <a:pPr marL="0" algn="ctr" defTabSz="914400" rtl="0" eaLnBrk="1" latinLnBrk="0" hangingPunct="1"/>
            <a:r>
              <a:rPr lang="en-US" b="0" i="0" u="none" strike="noStrike" dirty="0">
                <a:effectLst/>
                <a:latin typeface="Söhne"/>
              </a:rPr>
              <a:t>For testing, it integrates Mocha and Chai, widely-used JavaScript testing libraries, enabling developers to write and execute comprehensive unit and integration tests for smart contracts.</a:t>
            </a:r>
          </a:p>
          <a:p>
            <a:pPr marL="0" algn="ctr" defTabSz="914400" rtl="0" eaLnBrk="1" latinLnBrk="0" hangingPunct="1"/>
            <a:endParaRPr lang="en-US" dirty="0">
              <a:latin typeface="Söhne"/>
            </a:endParaRPr>
          </a:p>
          <a:p>
            <a:pPr marL="0" algn="ctr" defTabSz="914400" rtl="0" eaLnBrk="1" latinLnBrk="0" hangingPunct="1"/>
            <a:r>
              <a:rPr lang="en-US" b="0" i="0" u="none" strike="noStrike" dirty="0">
                <a:effectLst/>
                <a:latin typeface="Söhne"/>
              </a:rPr>
              <a:t>Additionally, Hardhat leverages </a:t>
            </a:r>
            <a:r>
              <a:rPr lang="en-US" b="0" i="0" u="none" strike="noStrike" dirty="0" err="1">
                <a:effectLst/>
                <a:latin typeface="Söhne"/>
              </a:rPr>
              <a:t>ethers.js</a:t>
            </a:r>
            <a:r>
              <a:rPr lang="en-US" b="0" i="0" u="none" strike="noStrike" dirty="0">
                <a:effectLst/>
                <a:latin typeface="Söhne"/>
              </a:rPr>
              <a:t>, a powerful Ethereum JavaScript library, facilitating interactions with Ethereum networks, contract deployment, and transaction handling.</a:t>
            </a:r>
          </a:p>
          <a:p>
            <a:pPr marL="0" algn="ctr" defTabSz="914400" rtl="0" eaLnBrk="1" latinLnBrk="0" hangingPunct="1"/>
            <a:endParaRPr lang="en-US" dirty="0">
              <a:latin typeface="Söhne"/>
            </a:endParaRPr>
          </a:p>
          <a:p>
            <a:pPr marL="0" algn="ctr" defTabSz="914400" rtl="0" eaLnBrk="1" latinLnBrk="0" hangingPunct="1"/>
            <a:r>
              <a:rPr lang="en-US" dirty="0">
                <a:latin typeface="Söhne"/>
              </a:rPr>
              <a:t>For the front-end development we used React which worked perfectly for us </a:t>
            </a:r>
            <a:endParaRPr lang="en-US" dirty="0"/>
          </a:p>
          <a:p>
            <a:pPr marL="0" algn="ctr" defTabSz="914400" rtl="0" eaLnBrk="1" latinLnBrk="0" hangingPunct="1"/>
            <a:endParaRPr lang="en-IL" dirty="0"/>
          </a:p>
        </p:txBody>
      </p:sp>
    </p:spTree>
    <p:extLst>
      <p:ext uri="{BB962C8B-B14F-4D97-AF65-F5344CB8AC3E}">
        <p14:creationId xmlns:p14="http://schemas.microsoft.com/office/powerpoint/2010/main" val="877936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8364" y="942109"/>
            <a:ext cx="4710545" cy="646331"/>
          </a:xfrm>
          <a:prstGeom prst="rect">
            <a:avLst/>
          </a:prstGeom>
          <a:noFill/>
        </p:spPr>
        <p:txBody>
          <a:bodyPr wrap="square" rtlCol="1">
            <a:spAutoFit/>
          </a:bodyPr>
          <a:lstStyle/>
          <a:p>
            <a:pPr algn="ctr"/>
            <a:r>
              <a:rPr lang="en-US" sz="3600" dirty="0">
                <a:solidFill>
                  <a:srgbClr val="EDA900"/>
                </a:solidFill>
              </a:rPr>
              <a:t>Screenshots</a:t>
            </a:r>
            <a:endParaRPr lang="he-IL" sz="3600" dirty="0">
              <a:solidFill>
                <a:srgbClr val="EDA900"/>
              </a:solidFill>
            </a:endParaRPr>
          </a:p>
        </p:txBody>
      </p:sp>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220545" cy="1011969"/>
          </a:xfrm>
          <a:prstGeom prst="rect">
            <a:avLst/>
          </a:prstGeom>
        </p:spPr>
      </p:pic>
      <p:pic>
        <p:nvPicPr>
          <p:cNvPr id="6" name="Picture 5" descr="A screenshot of a donation website&#10;&#10;Description automatically generated">
            <a:extLst>
              <a:ext uri="{FF2B5EF4-FFF2-40B4-BE49-F238E27FC236}">
                <a16:creationId xmlns:a16="http://schemas.microsoft.com/office/drawing/2014/main" id="{F2B636A7-C6E5-4C42-9F24-52B7655B54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3980" y="2745789"/>
            <a:ext cx="7177111" cy="3170102"/>
          </a:xfrm>
          <a:prstGeom prst="rect">
            <a:avLst/>
          </a:prstGeom>
        </p:spPr>
      </p:pic>
      <p:sp>
        <p:nvSpPr>
          <p:cNvPr id="7" name="TextBox 6">
            <a:extLst>
              <a:ext uri="{FF2B5EF4-FFF2-40B4-BE49-F238E27FC236}">
                <a16:creationId xmlns:a16="http://schemas.microsoft.com/office/drawing/2014/main" id="{1A6FBDD4-A022-AD45-BA36-C510129B86E1}"/>
              </a:ext>
            </a:extLst>
          </p:cNvPr>
          <p:cNvSpPr txBox="1"/>
          <p:nvPr/>
        </p:nvSpPr>
        <p:spPr>
          <a:xfrm>
            <a:off x="2489285" y="1822459"/>
            <a:ext cx="6646499" cy="923330"/>
          </a:xfrm>
          <a:prstGeom prst="rect">
            <a:avLst/>
          </a:prstGeom>
          <a:noFill/>
        </p:spPr>
        <p:txBody>
          <a:bodyPr wrap="none" rtlCol="0">
            <a:spAutoFit/>
          </a:bodyPr>
          <a:lstStyle/>
          <a:p>
            <a:pPr marL="0" algn="ctr" defTabSz="914400" rtl="0" eaLnBrk="1" latinLnBrk="0" hangingPunct="1"/>
            <a:r>
              <a:rPr lang="en-US" dirty="0"/>
              <a:t>This is the main page of our </a:t>
            </a:r>
            <a:r>
              <a:rPr lang="en-US" dirty="0" err="1"/>
              <a:t>DApp</a:t>
            </a:r>
            <a:r>
              <a:rPr lang="en-US" dirty="0"/>
              <a:t>.</a:t>
            </a:r>
            <a:br>
              <a:rPr lang="en-US" dirty="0"/>
            </a:br>
            <a:r>
              <a:rPr lang="en-US" dirty="0"/>
              <a:t>Which you can see with 2 open for donations campaigns</a:t>
            </a:r>
          </a:p>
          <a:p>
            <a:pPr marL="0" algn="ctr" defTabSz="914400" rtl="0" eaLnBrk="1" latinLnBrk="0" hangingPunct="1"/>
            <a:r>
              <a:rPr lang="en-US" dirty="0"/>
              <a:t> and a unique address on the top right corner logged into </a:t>
            </a:r>
            <a:r>
              <a:rPr lang="en-US" dirty="0" err="1"/>
              <a:t>MetaMask</a:t>
            </a:r>
            <a:r>
              <a:rPr lang="en-US" dirty="0"/>
              <a:t> </a:t>
            </a:r>
            <a:endParaRPr lang="en-IL" dirty="0"/>
          </a:p>
        </p:txBody>
      </p:sp>
      <p:cxnSp>
        <p:nvCxnSpPr>
          <p:cNvPr id="9" name="Straight Arrow Connector 8">
            <a:extLst>
              <a:ext uri="{FF2B5EF4-FFF2-40B4-BE49-F238E27FC236}">
                <a16:creationId xmlns:a16="http://schemas.microsoft.com/office/drawing/2014/main" id="{9A25C5B4-5FF5-9B4A-BFA7-A1A84CB7E8A5}"/>
              </a:ext>
            </a:extLst>
          </p:cNvPr>
          <p:cNvCxnSpPr/>
          <p:nvPr/>
        </p:nvCxnSpPr>
        <p:spPr>
          <a:xfrm flipH="1" flipV="1">
            <a:off x="9253728" y="2980944"/>
            <a:ext cx="1078992" cy="777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9D9904E-1704-4B40-BE4D-992EEF6DA203}"/>
              </a:ext>
            </a:extLst>
          </p:cNvPr>
          <p:cNvSpPr txBox="1"/>
          <p:nvPr/>
        </p:nvSpPr>
        <p:spPr>
          <a:xfrm>
            <a:off x="9610344" y="3808673"/>
            <a:ext cx="1961755" cy="369332"/>
          </a:xfrm>
          <a:prstGeom prst="rect">
            <a:avLst/>
          </a:prstGeom>
          <a:noFill/>
        </p:spPr>
        <p:txBody>
          <a:bodyPr wrap="none" rtlCol="0">
            <a:spAutoFit/>
          </a:bodyPr>
          <a:lstStyle/>
          <a:p>
            <a:pPr marL="0" algn="l" defTabSz="914400" rtl="0" eaLnBrk="1" latinLnBrk="0" hangingPunct="1"/>
            <a:r>
              <a:rPr lang="en-IL" dirty="0"/>
              <a:t>MetaMask address</a:t>
            </a:r>
          </a:p>
        </p:txBody>
      </p:sp>
      <p:cxnSp>
        <p:nvCxnSpPr>
          <p:cNvPr id="12" name="Straight Arrow Connector 11">
            <a:extLst>
              <a:ext uri="{FF2B5EF4-FFF2-40B4-BE49-F238E27FC236}">
                <a16:creationId xmlns:a16="http://schemas.microsoft.com/office/drawing/2014/main" id="{4AB1D755-D629-354C-A3C6-78413B490DD5}"/>
              </a:ext>
            </a:extLst>
          </p:cNvPr>
          <p:cNvCxnSpPr/>
          <p:nvPr/>
        </p:nvCxnSpPr>
        <p:spPr>
          <a:xfrm>
            <a:off x="3220545" y="5056632"/>
            <a:ext cx="13057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E33C15D-1B02-3540-9B9A-51312C9E3774}"/>
              </a:ext>
            </a:extLst>
          </p:cNvPr>
          <p:cNvSpPr txBox="1"/>
          <p:nvPr/>
        </p:nvSpPr>
        <p:spPr>
          <a:xfrm>
            <a:off x="2013701" y="4733466"/>
            <a:ext cx="1417124" cy="646331"/>
          </a:xfrm>
          <a:prstGeom prst="rect">
            <a:avLst/>
          </a:prstGeom>
          <a:noFill/>
        </p:spPr>
        <p:txBody>
          <a:bodyPr wrap="square" rtlCol="0">
            <a:spAutoFit/>
          </a:bodyPr>
          <a:lstStyle/>
          <a:p>
            <a:pPr marL="0" algn="ctr" defTabSz="914400" rtl="0" eaLnBrk="1" latinLnBrk="0" hangingPunct="1"/>
            <a:r>
              <a:rPr lang="en-IL" dirty="0"/>
              <a:t>2 open campaigns</a:t>
            </a:r>
          </a:p>
        </p:txBody>
      </p:sp>
    </p:spTree>
    <p:extLst>
      <p:ext uri="{BB962C8B-B14F-4D97-AF65-F5344CB8AC3E}">
        <p14:creationId xmlns:p14="http://schemas.microsoft.com/office/powerpoint/2010/main" val="456296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8364" y="942109"/>
            <a:ext cx="4710545" cy="646331"/>
          </a:xfrm>
          <a:prstGeom prst="rect">
            <a:avLst/>
          </a:prstGeom>
          <a:noFill/>
        </p:spPr>
        <p:txBody>
          <a:bodyPr wrap="square" rtlCol="1">
            <a:spAutoFit/>
          </a:bodyPr>
          <a:lstStyle/>
          <a:p>
            <a:pPr algn="ctr"/>
            <a:r>
              <a:rPr lang="en-US" sz="3600" dirty="0">
                <a:solidFill>
                  <a:srgbClr val="EDA900"/>
                </a:solidFill>
              </a:rPr>
              <a:t>Screenshots</a:t>
            </a:r>
            <a:endParaRPr lang="he-IL" sz="3600" dirty="0">
              <a:solidFill>
                <a:srgbClr val="EDA900"/>
              </a:solidFill>
            </a:endParaRPr>
          </a:p>
        </p:txBody>
      </p:sp>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220545" cy="1011969"/>
          </a:xfrm>
          <a:prstGeom prst="rect">
            <a:avLst/>
          </a:prstGeom>
        </p:spPr>
      </p:pic>
      <p:sp>
        <p:nvSpPr>
          <p:cNvPr id="7" name="TextBox 6">
            <a:extLst>
              <a:ext uri="{FF2B5EF4-FFF2-40B4-BE49-F238E27FC236}">
                <a16:creationId xmlns:a16="http://schemas.microsoft.com/office/drawing/2014/main" id="{1A6FBDD4-A022-AD45-BA36-C510129B86E1}"/>
              </a:ext>
            </a:extLst>
          </p:cNvPr>
          <p:cNvSpPr txBox="1"/>
          <p:nvPr/>
        </p:nvSpPr>
        <p:spPr>
          <a:xfrm>
            <a:off x="3234883" y="1822459"/>
            <a:ext cx="5155321" cy="646331"/>
          </a:xfrm>
          <a:prstGeom prst="rect">
            <a:avLst/>
          </a:prstGeom>
          <a:noFill/>
        </p:spPr>
        <p:txBody>
          <a:bodyPr wrap="none" rtlCol="0">
            <a:spAutoFit/>
          </a:bodyPr>
          <a:lstStyle/>
          <a:p>
            <a:pPr marL="0" algn="ctr" defTabSz="914400" rtl="0" eaLnBrk="1" latinLnBrk="0" hangingPunct="1"/>
            <a:r>
              <a:rPr lang="en-US" dirty="0"/>
              <a:t>Here you can see the creation of campaign number 3</a:t>
            </a:r>
          </a:p>
          <a:p>
            <a:pPr marL="0" algn="ctr" defTabSz="914400" rtl="0" eaLnBrk="1" latinLnBrk="0" hangingPunct="1"/>
            <a:r>
              <a:rPr lang="en-US" dirty="0"/>
              <a:t>With the </a:t>
            </a:r>
            <a:r>
              <a:rPr lang="en-US" dirty="0" err="1"/>
              <a:t>MetaMask</a:t>
            </a:r>
            <a:r>
              <a:rPr lang="en-US" dirty="0"/>
              <a:t> popup to sign the transaction</a:t>
            </a:r>
          </a:p>
        </p:txBody>
      </p:sp>
      <p:pic>
        <p:nvPicPr>
          <p:cNvPr id="5" name="Picture 4" descr="A screenshot of a computer&#10;&#10;Description automatically generated">
            <a:extLst>
              <a:ext uri="{FF2B5EF4-FFF2-40B4-BE49-F238E27FC236}">
                <a16:creationId xmlns:a16="http://schemas.microsoft.com/office/drawing/2014/main" id="{63FEEB21-6138-074D-838E-C33A6FC161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7879" y="2662353"/>
            <a:ext cx="6930713" cy="3593115"/>
          </a:xfrm>
          <a:prstGeom prst="rect">
            <a:avLst/>
          </a:prstGeom>
        </p:spPr>
      </p:pic>
    </p:spTree>
    <p:extLst>
      <p:ext uri="{BB962C8B-B14F-4D97-AF65-F5344CB8AC3E}">
        <p14:creationId xmlns:p14="http://schemas.microsoft.com/office/powerpoint/2010/main" val="3143234160"/>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מבט לאחור">
  <a:themeElements>
    <a:clrScheme name="מבט לאחור">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מבט לאחור">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מבט לאחור">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קווים דקיקים</Template>
  <TotalTime>178</TotalTime>
  <Words>1146</Words>
  <Application>Microsoft Macintosh PowerPoint</Application>
  <PresentationFormat>Widescreen</PresentationFormat>
  <Paragraphs>139</Paragraphs>
  <Slides>17</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Calibri</vt:lpstr>
      <vt:lpstr>Calibri Light</vt:lpstr>
      <vt:lpstr>Söhne</vt:lpstr>
      <vt:lpstr>Symbol</vt:lpstr>
      <vt:lpstr>Times New Roman</vt:lpstr>
      <vt:lpstr>Wingdings 2</vt:lpstr>
      <vt:lpstr>HDOfficeLightV0</vt:lpstr>
      <vt:lpstr>מבט לאחור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ניסן אילאיב</dc:creator>
  <cp:lastModifiedBy>Microsoft Office User</cp:lastModifiedBy>
  <cp:revision>10</cp:revision>
  <dcterms:created xsi:type="dcterms:W3CDTF">2023-05-07T16:33:11Z</dcterms:created>
  <dcterms:modified xsi:type="dcterms:W3CDTF">2024-02-25T19:35:56Z</dcterms:modified>
</cp:coreProperties>
</file>